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3"/>
  </p:notesMasterIdLst>
  <p:handoutMasterIdLst>
    <p:handoutMasterId r:id="rId14"/>
  </p:handoutMasterIdLst>
  <p:sldIdLst>
    <p:sldId id="365" r:id="rId2"/>
    <p:sldId id="257" r:id="rId3"/>
    <p:sldId id="366" r:id="rId4"/>
    <p:sldId id="367" r:id="rId5"/>
    <p:sldId id="258" r:id="rId6"/>
    <p:sldId id="259" r:id="rId7"/>
    <p:sldId id="263" r:id="rId8"/>
    <p:sldId id="368" r:id="rId9"/>
    <p:sldId id="369" r:id="rId10"/>
    <p:sldId id="264" r:id="rId11"/>
    <p:sldId id="370" r:id="rId12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93447" autoAdjust="0"/>
  </p:normalViewPr>
  <p:slideViewPr>
    <p:cSldViewPr snapToGrid="0">
      <p:cViewPr varScale="1">
        <p:scale>
          <a:sx n="62" d="100"/>
          <a:sy n="62" d="100"/>
        </p:scale>
        <p:origin x="72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9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D49DD-E523-422A-A1F9-D16764BCCDB7}" type="datetimeFigureOut">
              <a:rPr lang="pl-PL" smtClean="0"/>
              <a:t>28.10.2022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684F7-6FEC-4487-8DDC-15000886C42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9673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7F58C-2136-4828-A603-99D869B2B9C0}" type="datetimeFigureOut">
              <a:rPr lang="pl-PL" smtClean="0"/>
              <a:t>28.10.2022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4D515-BB8F-403F-9DAF-350AED2E4F6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96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EB802B-DB5A-413E-B373-37318D091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225" y="1491351"/>
            <a:ext cx="10561550" cy="254404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92A901C-AB4D-4695-A226-7A394C703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225" y="4384883"/>
            <a:ext cx="105615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6563AC-BE3D-41F5-9687-8828ACBF8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590779B-3B82-4519-8C69-44553F187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3B1BD5-A939-40E7-9992-ED91BA461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834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3341B-8AD4-45FF-85E6-9D4DFAF8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FFD8D17E-C4E2-4555-937A-7E6633137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25" y="2515716"/>
            <a:ext cx="10561550" cy="352631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E13DA11-C67D-408F-BCBD-BF358AF43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AB503E1-28A8-4FF2-BEB3-FF100E049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9798A9-C41C-44D0-9913-A25357936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835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3341B-8AD4-45FF-85E6-9D4DFAF8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6231C0D-3CB8-407F-83AB-6298745E0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25" y="2515716"/>
            <a:ext cx="10561550" cy="352631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E4A7E18-F58D-4751-9E14-3CF826BBA1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DD489B8-C260-45D1-BD9E-6E861DCF4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0999CF2-182A-4736-862D-B8EED18B8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0692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3341B-8AD4-45FF-85E6-9D4DFAF8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E17C7B-AF46-44F0-A4F9-810073AD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25" y="2515716"/>
            <a:ext cx="10561550" cy="352631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9A434EF-1933-42A9-9ECD-21E8205E6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2324E50-002B-415D-A70F-6882F7206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4AE17D-8F54-4A8B-8E78-D4BBB899F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9951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858715-FAFB-4DA0-BC2D-69B50097D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99046"/>
            <a:ext cx="10515600" cy="346164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558BA2-76A3-4157-A4F1-3D1657A98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317436"/>
            <a:ext cx="10515600" cy="685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080E013-6721-4D76-A08B-7905F0884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32FCB0C-2AB9-492E-8450-D7BF5F1F4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6B61DF4-8942-4633-B1A7-CBBCE25C8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552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858715-FAFB-4DA0-BC2D-69B50097D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99046"/>
            <a:ext cx="10515600" cy="346164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558BA2-76A3-4157-A4F1-3D1657A98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317436"/>
            <a:ext cx="10515600" cy="685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3919413-EDCE-4F60-84DB-0CD98EC70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2EC12D3-3B59-48CD-9D27-A7338A0EE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1C7EBE2-D6BD-4F24-9318-6325D9B3A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4358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858715-FAFB-4DA0-BC2D-69B50097D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99046"/>
            <a:ext cx="10515600" cy="346164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558BA2-76A3-4157-A4F1-3D1657A98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317436"/>
            <a:ext cx="10515600" cy="685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13F3AF-0A02-461D-8BEA-A19B69C54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8BCEF4F-EC3B-4CE5-9225-99F8C286A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B91C87F-4F71-40FA-9509-DD15970C6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0113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858715-FAFB-4DA0-BC2D-69B50097D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99046"/>
            <a:ext cx="10515600" cy="346164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558BA2-76A3-4157-A4F1-3D1657A98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317436"/>
            <a:ext cx="10515600" cy="685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9FD439-680A-4D47-B8E5-FFADE16604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007C2A-664C-4881-BC77-DA53FACAB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CBA2336-F34F-4315-AFC3-0F39839E1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6121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51212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16913"/>
            <a:ext cx="5098292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508" y="1491351"/>
            <a:ext cx="5098292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F72A31F-6224-45E6-85D5-4A8EFBB083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89F0923-4FED-4702-8008-E8475229B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25860AA-7247-4F7A-9761-7FC7FC915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1205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51212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16913"/>
            <a:ext cx="5098292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508" y="1491351"/>
            <a:ext cx="5098292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E3AF587-47B3-44C8-9A31-71EFFDA582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472E2AF-4904-4BB4-BB30-66FC4C0FC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7A64638-0B2B-4BEA-9A3B-3AE8B752A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2532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51212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16913"/>
            <a:ext cx="5098292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508" y="1491351"/>
            <a:ext cx="5098292" cy="4526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39646BB-8D32-4BA4-9E16-25522926B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77D54DE-A93F-471F-AC49-8D8893200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39578BC-0A95-4E8B-9FD6-A8897B0C8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029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EB802B-DB5A-413E-B373-37318D091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225" y="1491351"/>
            <a:ext cx="10561550" cy="254404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92A901C-AB4D-4695-A226-7A394C703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225" y="4384883"/>
            <a:ext cx="1056155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6563AC-BE3D-41F5-9687-8828ACBF8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590779B-3B82-4519-8C69-44553F187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3B1BD5-A939-40E7-9992-ED91BA461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0538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51212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16913"/>
            <a:ext cx="5098292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508" y="1491351"/>
            <a:ext cx="5098292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F68BBF9-B583-48D4-B6B1-8EB34F9F5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1AFFA56-174B-4320-ABFE-FD558223C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CE588FD-FA4C-46B6-BC02-3F5399C1E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2168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51212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16913"/>
            <a:ext cx="5098292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508" y="1491351"/>
            <a:ext cx="5098292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F1488F1-8213-49A6-BCD7-14A7134265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1FBFA27-8E23-4AD0-A7FC-907AE0FBF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CD87E1F-B3A4-4C6A-B31D-B9A61195F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2769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51212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16913"/>
            <a:ext cx="5098292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508" y="1491351"/>
            <a:ext cx="5098292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ACEF064-61F6-40BF-88F2-5EC58027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E09F3A0-B38E-4747-BEA4-0E785B6B6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05DC12F-53D6-4EF8-B065-3C0155790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3819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51212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16913"/>
            <a:ext cx="5098292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5508" y="1491351"/>
            <a:ext cx="5098292" cy="4526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E0A985B-9D59-469E-9594-B819A4DCFC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F7ADD59-759A-423F-A761-A6934C004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ED1E53B-662F-49D4-A415-B58164234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512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71620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816913"/>
            <a:ext cx="7139093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6310" y="1491351"/>
            <a:ext cx="3057489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A06103B-E214-44AE-A345-54FC2C34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D04A06E-D88D-44D7-9F80-A8C344484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6F4F47C-3D7B-4595-B7EE-A71D840B1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7619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8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71620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816913"/>
            <a:ext cx="7139093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6310" y="1491351"/>
            <a:ext cx="3057489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093AC4B-E844-44C0-BA91-38E064C4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BD991CB-47AA-465B-9AAC-41872152C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F6E9857-7737-4054-8159-2BB269CDF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1454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9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71620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816913"/>
            <a:ext cx="7139093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6310" y="1491351"/>
            <a:ext cx="3057489" cy="4526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FF787F7-86A2-4E98-91F8-C9AB51613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FD81384-49B3-42BD-A09F-9C5C5F530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11CCBD-53E1-40C0-96F9-8BECA8C6D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8603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0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71620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816913"/>
            <a:ext cx="7139093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6310" y="1491351"/>
            <a:ext cx="3057489" cy="4526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8BB4FC4-29CB-4828-B732-AF7AB9DB4B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03B51CF-5FEA-430E-AD7A-708940A36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493636A-70DC-4A20-AE2F-C49D4E6FD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1699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1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71620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816913"/>
            <a:ext cx="7139093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6310" y="1491351"/>
            <a:ext cx="3057489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C808404-195E-4F97-8241-AF583412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6956461-1E3B-497B-91F3-993BCABC7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C0F0AEC-0E0E-43FC-AE3F-405B255DA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574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71620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816913"/>
            <a:ext cx="7139093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6310" y="1491351"/>
            <a:ext cx="3057489" cy="4526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491410E-A69E-4F92-8B18-6FEBEB2E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6DC9C3-D635-4633-BF9A-4A6FEC743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B71D6EF-62A6-4A76-8107-FB5F0BFA8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349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EB802B-DB5A-413E-B373-37318D091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225" y="1491351"/>
            <a:ext cx="10561550" cy="254404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92A901C-AB4D-4695-A226-7A394C703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225" y="4384883"/>
            <a:ext cx="105615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6563AC-BE3D-41F5-9687-8828ACBF8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590779B-3B82-4519-8C69-44553F187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3B1BD5-A939-40E7-9992-ED91BA461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64487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3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71620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816913"/>
            <a:ext cx="7139093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6310" y="1491351"/>
            <a:ext cx="3057489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7DBBC8C-FF2D-41BF-801C-BADEC12A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56350"/>
            <a:ext cx="1318374" cy="365125"/>
          </a:xfrm>
          <a:prstGeom prst="rect">
            <a:avLst/>
          </a:prstGeom>
        </p:spPr>
        <p:txBody>
          <a:bodyPr/>
          <a:lstStyle/>
          <a:p>
            <a:fld id="{EEC69B0B-B8A3-4BEB-AC4A-E0DA085B5A3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8872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4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71620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816913"/>
            <a:ext cx="7139093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6310" y="1491351"/>
            <a:ext cx="3057489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7DBBC8C-FF2D-41BF-801C-BADEC12A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56350"/>
            <a:ext cx="1318374" cy="365125"/>
          </a:xfrm>
          <a:prstGeom prst="rect">
            <a:avLst/>
          </a:prstGeom>
        </p:spPr>
        <p:txBody>
          <a:bodyPr/>
          <a:lstStyle/>
          <a:p>
            <a:fld id="{EEC69B0B-B8A3-4BEB-AC4A-E0DA085B5A3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094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5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71620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816913"/>
            <a:ext cx="7139093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6310" y="1491351"/>
            <a:ext cx="3057489" cy="4526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7DBBC8C-FF2D-41BF-801C-BADEC12A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56350"/>
            <a:ext cx="1318374" cy="365125"/>
          </a:xfrm>
          <a:prstGeom prst="rect">
            <a:avLst/>
          </a:prstGeom>
        </p:spPr>
        <p:txBody>
          <a:bodyPr/>
          <a:lstStyle/>
          <a:p>
            <a:fld id="{EEC69B0B-B8A3-4BEB-AC4A-E0DA085B5A3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8595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6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76A181-B05C-4FD4-9817-E468DCD2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7162067" cy="97607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918F3F-8A99-40B9-99E4-1509BC84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816913"/>
            <a:ext cx="7139093" cy="320054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89BDD9-E759-4AEF-89F6-9802C7EA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6310" y="1491351"/>
            <a:ext cx="3057489" cy="4526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7DBBC8C-FF2D-41BF-801C-BADEC12A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56350"/>
            <a:ext cx="1318374" cy="365125"/>
          </a:xfrm>
          <a:prstGeom prst="rect">
            <a:avLst/>
          </a:prstGeom>
        </p:spPr>
        <p:txBody>
          <a:bodyPr/>
          <a:lstStyle/>
          <a:p>
            <a:fld id="{EEC69B0B-B8A3-4BEB-AC4A-E0DA085B5A3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11932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2C8185-4E6E-480F-ADDC-63773C5D8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3716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EE079D3-A020-48A4-8630-F99F5A77E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3716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CF90307C-047F-40EC-8089-4FC7FE80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5" name="Symbol zastępczy zawartości 3">
            <a:extLst>
              <a:ext uri="{FF2B5EF4-FFF2-40B4-BE49-F238E27FC236}">
                <a16:creationId xmlns:a16="http://schemas.microsoft.com/office/drawing/2014/main" id="{F0D52D38-3D7B-43D4-ABF3-D6928334B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527770"/>
            <a:ext cx="5157787" cy="251522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6" name="Symbol zastępczy zawartości 5">
            <a:extLst>
              <a:ext uri="{FF2B5EF4-FFF2-40B4-BE49-F238E27FC236}">
                <a16:creationId xmlns:a16="http://schemas.microsoft.com/office/drawing/2014/main" id="{07745B7F-8006-460E-A7EB-02BAD4584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527769"/>
            <a:ext cx="5183188" cy="2515223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6986FFA-418E-4AF5-BAEF-A6826016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69" y="6364977"/>
            <a:ext cx="2100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971DA61-A673-40A7-BBDE-07DFA40C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1" y="6364977"/>
            <a:ext cx="3318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90F1BD8-2EEA-4EE1-83E5-CA2A5363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507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2C8185-4E6E-480F-ADDC-63773C5D8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3716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EE079D3-A020-48A4-8630-F99F5A77E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3716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CF90307C-047F-40EC-8089-4FC7FE80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F6CE1BB-9237-4A42-98EC-FDF2050A2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69" y="6364977"/>
            <a:ext cx="2100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CA7955B-3A22-46F8-88E3-79FF9B538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1" y="6364977"/>
            <a:ext cx="3318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D9B6725-BCA5-489D-9A08-9DC6DB99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4" name="Symbol zastępczy zawartości 3">
            <a:extLst>
              <a:ext uri="{FF2B5EF4-FFF2-40B4-BE49-F238E27FC236}">
                <a16:creationId xmlns:a16="http://schemas.microsoft.com/office/drawing/2014/main" id="{255C19C3-4F61-4F6D-99EF-A96ABF60C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527770"/>
            <a:ext cx="5157787" cy="251522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zawartości 5">
            <a:extLst>
              <a:ext uri="{FF2B5EF4-FFF2-40B4-BE49-F238E27FC236}">
                <a16:creationId xmlns:a16="http://schemas.microsoft.com/office/drawing/2014/main" id="{047D6554-6B32-4DCD-ACA0-766EF0685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527769"/>
            <a:ext cx="5183188" cy="2515223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17999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2C8185-4E6E-480F-ADDC-63773C5D8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3716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EE079D3-A020-48A4-8630-F99F5A77E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3716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CF90307C-047F-40EC-8089-4FC7FE80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4" name="Symbol zastępczy zawartości 3">
            <a:extLst>
              <a:ext uri="{FF2B5EF4-FFF2-40B4-BE49-F238E27FC236}">
                <a16:creationId xmlns:a16="http://schemas.microsoft.com/office/drawing/2014/main" id="{004BD524-2E6A-4C6D-B51F-6301FB890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527770"/>
            <a:ext cx="5157787" cy="251522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zawartości 5">
            <a:extLst>
              <a:ext uri="{FF2B5EF4-FFF2-40B4-BE49-F238E27FC236}">
                <a16:creationId xmlns:a16="http://schemas.microsoft.com/office/drawing/2014/main" id="{9F67FF1D-EC68-4428-A0BE-01F21CDB4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527769"/>
            <a:ext cx="5183188" cy="2515223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7BC8E85-628F-4613-9B3A-2B492B917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69" y="6364977"/>
            <a:ext cx="2100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7A2EF10-0E45-49C0-BB6C-619F5A95F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1" y="6364977"/>
            <a:ext cx="3318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FA480A0-8A1A-45CB-BEFD-A9858880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554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2C8185-4E6E-480F-ADDC-63773C5D8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3716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EE079D3-A020-48A4-8630-F99F5A77E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3716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CF90307C-047F-40EC-8089-4FC7FE80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4" name="Symbol zastępczy zawartości 3">
            <a:extLst>
              <a:ext uri="{FF2B5EF4-FFF2-40B4-BE49-F238E27FC236}">
                <a16:creationId xmlns:a16="http://schemas.microsoft.com/office/drawing/2014/main" id="{AA254F93-9E88-407E-9989-E106C0309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527770"/>
            <a:ext cx="5157787" cy="251522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zawartości 5">
            <a:extLst>
              <a:ext uri="{FF2B5EF4-FFF2-40B4-BE49-F238E27FC236}">
                <a16:creationId xmlns:a16="http://schemas.microsoft.com/office/drawing/2014/main" id="{8EA534D1-85CD-4FA9-B4F5-D30300FB18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527769"/>
            <a:ext cx="5183188" cy="2515223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770E1FB-9290-4AB2-87B7-55171E77E2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69" y="6364977"/>
            <a:ext cx="2100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9D219DC-93AF-4195-BE78-29DA6778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1" y="6364977"/>
            <a:ext cx="3318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F4AD7BE-73A5-4BD9-A662-6FC5E9D6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866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2C8185-4E6E-480F-ADDC-63773C5D8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3716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E0240D4-87CA-4683-A098-5116F5964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527770"/>
            <a:ext cx="5157787" cy="251522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EE079D3-A020-48A4-8630-F99F5A77E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3716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0D8F000-CCD0-42D7-B71A-DAAF2A8A8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527769"/>
            <a:ext cx="5183188" cy="2515223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CF90307C-047F-40EC-8089-4FC7FE80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EA609B2-A96B-45A3-9768-D76A4FD7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69" y="6364977"/>
            <a:ext cx="2100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2A9450F-774E-4D85-A1B3-852F97250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1" y="6364977"/>
            <a:ext cx="3318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827D9C0-DD21-478F-8802-E68CAD56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4313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F9AF4CFB-55EE-4BC9-8C60-0C0D8F59E347}"/>
              </a:ext>
            </a:extLst>
          </p:cNvPr>
          <p:cNvSpPr txBox="1">
            <a:spLocks/>
          </p:cNvSpPr>
          <p:nvPr userDrawn="1"/>
        </p:nvSpPr>
        <p:spPr>
          <a:xfrm>
            <a:off x="815225" y="5283254"/>
            <a:ext cx="10561550" cy="74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bg1"/>
                </a:solidFill>
              </a:rPr>
              <a:t>Kliknij, aby edytować styl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53BE248-EE54-4EA4-B20E-093E94FDC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77A115-C5CA-4C5F-8924-90A05169C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EBA390-15A0-48EF-B39C-C416CCDAF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719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EB802B-DB5A-413E-B373-37318D091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225" y="1491351"/>
            <a:ext cx="10561550" cy="254404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92A901C-AB4D-4695-A226-7A394C703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225" y="4384883"/>
            <a:ext cx="105615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6563AC-BE3D-41F5-9687-8828ACBF8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590779B-3B82-4519-8C69-44553F187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3B1BD5-A939-40E7-9992-ED91BA461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61223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F9AF4CFB-55EE-4BC9-8C60-0C0D8F59E347}"/>
              </a:ext>
            </a:extLst>
          </p:cNvPr>
          <p:cNvSpPr txBox="1">
            <a:spLocks/>
          </p:cNvSpPr>
          <p:nvPr userDrawn="1"/>
        </p:nvSpPr>
        <p:spPr>
          <a:xfrm>
            <a:off x="815225" y="5283254"/>
            <a:ext cx="10561550" cy="74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/>
                </a:solidFill>
              </a:rPr>
              <a:t>Kliknij, aby edytować styl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CE143E0-AD19-4638-A473-F5ABA4201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D1A940-3BF5-4BD3-BE4D-7194A25DB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5395C1-8E83-4142-A051-29B8A2587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98078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F9AF4CFB-55EE-4BC9-8C60-0C0D8F59E347}"/>
              </a:ext>
            </a:extLst>
          </p:cNvPr>
          <p:cNvSpPr txBox="1">
            <a:spLocks/>
          </p:cNvSpPr>
          <p:nvPr userDrawn="1"/>
        </p:nvSpPr>
        <p:spPr>
          <a:xfrm>
            <a:off x="815225" y="5283254"/>
            <a:ext cx="10561550" cy="74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/>
                </a:solidFill>
              </a:rPr>
              <a:t>Kliknij, aby edytować styl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650D50C-955A-4082-BF21-615DD8B15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6398E3F-53B2-42D0-BDDC-45B373AD0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0D3355-2627-4B0D-BD39-FEFD3332A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07010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F9AF4CFB-55EE-4BC9-8C60-0C0D8F59E347}"/>
              </a:ext>
            </a:extLst>
          </p:cNvPr>
          <p:cNvSpPr txBox="1">
            <a:spLocks/>
          </p:cNvSpPr>
          <p:nvPr userDrawn="1"/>
        </p:nvSpPr>
        <p:spPr>
          <a:xfrm>
            <a:off x="815225" y="5283254"/>
            <a:ext cx="10561550" cy="74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/>
                </a:solidFill>
              </a:rPr>
              <a:t>Kliknij, aby edytować styl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B99168-456E-499C-8764-59FC92C57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3BC411-1F78-4C30-ACF3-9B0BE3BFA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292559B-9B97-495C-BB81-4EF655F65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8673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F9AF4CFB-55EE-4BC9-8C60-0C0D8F59E347}"/>
              </a:ext>
            </a:extLst>
          </p:cNvPr>
          <p:cNvSpPr txBox="1">
            <a:spLocks/>
          </p:cNvSpPr>
          <p:nvPr userDrawn="1"/>
        </p:nvSpPr>
        <p:spPr>
          <a:xfrm>
            <a:off x="815225" y="5283254"/>
            <a:ext cx="10561550" cy="74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/>
                </a:solidFill>
              </a:rPr>
              <a:t>Kliknij, aby edytować styl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F25F35-C26B-4B8D-B1FE-991CB93B6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057C7C0-5B5F-4B7C-B050-F05DE580D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BFDB31-DF6D-478C-AA2C-2924F23AA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2445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F9AF4CFB-55EE-4BC9-8C60-0C0D8F59E347}"/>
              </a:ext>
            </a:extLst>
          </p:cNvPr>
          <p:cNvSpPr txBox="1">
            <a:spLocks/>
          </p:cNvSpPr>
          <p:nvPr userDrawn="1"/>
        </p:nvSpPr>
        <p:spPr>
          <a:xfrm>
            <a:off x="815225" y="5283254"/>
            <a:ext cx="10561550" cy="74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bg1"/>
                </a:solidFill>
              </a:rPr>
              <a:t>Kliknij, aby edytować styl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D4E768E-A432-47C5-888F-68096AE24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AFB02A-5957-49C8-84A3-D4FE169E8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2A45CCE-1A00-4996-9934-DAD22BFDB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10016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F9AF4CFB-55EE-4BC9-8C60-0C0D8F59E347}"/>
              </a:ext>
            </a:extLst>
          </p:cNvPr>
          <p:cNvSpPr txBox="1">
            <a:spLocks/>
          </p:cNvSpPr>
          <p:nvPr userDrawn="1"/>
        </p:nvSpPr>
        <p:spPr>
          <a:xfrm>
            <a:off x="815225" y="5283254"/>
            <a:ext cx="10561550" cy="74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/>
                </a:solidFill>
              </a:rPr>
              <a:t>Kliknij, aby edytować styl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D02B12-3AB6-48BA-BAE8-F0F64D219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8540A5-3408-44AB-8894-00DF007DD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C77D95-CD96-4AAF-87B6-E84F2D2B4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94343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D532A8-2075-41D7-8522-13B21197E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D081A0-B6DB-4C76-82DA-DB07DD8A4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9945C1-C482-4601-BFA6-2E8F002B9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60646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7E7941-CE0D-41EE-BB1D-2418C1F32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B903B5-8A53-403D-82A7-16832DC77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462D8C-370B-411E-8784-8B02719AC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36811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2CA885-0189-4ABA-94E4-04A4C220B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0E3600-140F-48F6-91BE-435E89FF6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8B6AE2-96D9-4048-8BE7-518D0B311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31110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B23F91-4DE6-4A3F-A6ED-50F83C7EB8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F48C1C-E0F9-428F-9B85-5BC1F76A1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DBC6F0-9F55-461A-A722-5644250C8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320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3341B-8AD4-45FF-85E6-9D4DFAF8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E17C7B-AF46-44F0-A4F9-810073AD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25" y="2584836"/>
            <a:ext cx="10561550" cy="345719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0E8684A-D554-457D-A3A3-0C68EF9BB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D172403-0626-433D-9408-6A030B1D0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18C9D0C-3CC1-44C8-AFF1-CC464D153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84256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59A85E-5FAD-4698-B7FD-CA8E4333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3673"/>
            <a:ext cx="5096704" cy="9334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F7711E-06F7-4E4F-BEF0-64A3352F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508" y="1491351"/>
            <a:ext cx="5099880" cy="4537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01E0A51-1169-4CB5-9907-EAC5FEF4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64977"/>
            <a:ext cx="5096704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259B481-2B45-41BA-8DB9-5E1592420A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148ACDF-FC3C-4E3A-BA7C-57056D26F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7EB7852-9B00-41CE-AEC4-CFEA2D57B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86889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59A85E-5FAD-4698-B7FD-CA8E4333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3673"/>
            <a:ext cx="5096704" cy="93345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F7711E-06F7-4E4F-BEF0-64A3352F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508" y="1491351"/>
            <a:ext cx="5099880" cy="453714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01E0A51-1169-4CB5-9907-EAC5FEF4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64977"/>
            <a:ext cx="5096704" cy="32635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7AB6880-C866-401E-A8A8-502679057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DCE5ACD-9631-4333-B028-9EBFFB45D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1B6D498-50A3-4E0F-A0C8-E2B32D983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92052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59A85E-5FAD-4698-B7FD-CA8E4333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3673"/>
            <a:ext cx="5096704" cy="9334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F7711E-06F7-4E4F-BEF0-64A3352F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508" y="1491351"/>
            <a:ext cx="5099880" cy="4537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01E0A51-1169-4CB5-9907-EAC5FEF4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64977"/>
            <a:ext cx="5096704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07EA34C-5E62-406F-B868-487F2DF23E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F037673-180B-4E31-BD43-5FBCC110A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949BBAA-BCEC-4872-B25E-DFBF5A9A1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0353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59A85E-5FAD-4698-B7FD-CA8E4333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3673"/>
            <a:ext cx="5096704" cy="9334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F7711E-06F7-4E4F-BEF0-64A3352F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508" y="1491351"/>
            <a:ext cx="5099880" cy="4537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01E0A51-1169-4CB5-9907-EAC5FEF4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64977"/>
            <a:ext cx="5096704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E9C8813-B0B2-4E8C-A70A-D3F9A17B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C42DF49-F05B-476D-A89B-21D72E3CD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CE9D692-C534-45E2-BDA3-F2F80E1D5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3517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6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59A85E-5FAD-4698-B7FD-CA8E4333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3673"/>
            <a:ext cx="5096704" cy="9334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F7711E-06F7-4E4F-BEF0-64A3352F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508" y="1491351"/>
            <a:ext cx="5099880" cy="453714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01E0A51-1169-4CB5-9907-EAC5FEF4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64977"/>
            <a:ext cx="5096704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615BFEE-75AF-45E0-A7A4-3FAA62915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1B0E6BB-6CC9-4786-AD56-9EB07C1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57DE1E-303A-4740-8ECE-CAD86CCB5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38839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7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59A85E-5FAD-4698-B7FD-CA8E4333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3673"/>
            <a:ext cx="5096704" cy="9334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F7711E-06F7-4E4F-BEF0-64A3352F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508" y="1491351"/>
            <a:ext cx="5099880" cy="453714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01E0A51-1169-4CB5-9907-EAC5FEF4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64977"/>
            <a:ext cx="5096704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906F5CD-992C-474D-B244-712890B4F2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380B9AF-6AB9-455B-A23F-A1DADCE55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B82596-1EF7-4C64-ACC6-8DBFE5199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77507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8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59A85E-5FAD-4698-B7FD-CA8E4333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3673"/>
            <a:ext cx="5096704" cy="9334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F7711E-06F7-4E4F-BEF0-64A3352F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508" y="1491351"/>
            <a:ext cx="5099880" cy="453714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01E0A51-1169-4CB5-9907-EAC5FEF4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64977"/>
            <a:ext cx="5096704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7EE972E-C637-4381-A7AC-D278974E0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7AE1E7A-1C10-4603-88A7-E71BCFF13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1F1EB4C-3AF6-430D-99E8-AAC6B71C8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20200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9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59A85E-5FAD-4698-B7FD-CA8E4333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3673"/>
            <a:ext cx="5096704" cy="9334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F7711E-06F7-4E4F-BEF0-64A3352F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508" y="1491351"/>
            <a:ext cx="5099880" cy="4537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01E0A51-1169-4CB5-9907-EAC5FEF4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64977"/>
            <a:ext cx="5096704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E1335F7-D0DA-4902-8FC0-A1AD6B8C2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A99C339-E57D-4733-9C92-E5737A8CA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BD6AB10-B2A1-44D3-A070-E58A5A492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70870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59A85E-5FAD-4698-B7FD-CA8E4333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3673"/>
            <a:ext cx="5096704" cy="9334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F7711E-06F7-4E4F-BEF0-64A3352F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508" y="1491351"/>
            <a:ext cx="5099880" cy="4537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01E0A51-1169-4CB5-9907-EAC5FEF4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64977"/>
            <a:ext cx="5096704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695505-8A9C-45FD-88E5-C4769A763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015B6B4-341E-4F22-BC2D-E828AC900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65009E7-47DE-47DF-BA47-0F1515636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95653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59A85E-5FAD-4698-B7FD-CA8E4333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3673"/>
            <a:ext cx="5096704" cy="9334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F7711E-06F7-4E4F-BEF0-64A3352F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508" y="1491351"/>
            <a:ext cx="5099880" cy="4537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01E0A51-1169-4CB5-9907-EAC5FEF4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64977"/>
            <a:ext cx="5096704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8E348AF-9E8E-406D-B934-3D985E50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6770" y="6364977"/>
            <a:ext cx="2039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7F676DC-3208-4790-90E6-6BF6E950F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5507" y="6364977"/>
            <a:ext cx="3235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69DC7F6-0C06-4D37-BE7F-E77B381CD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627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3341B-8AD4-45FF-85E6-9D4DFAF8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E17C7B-AF46-44F0-A4F9-810073AD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25" y="2584836"/>
            <a:ext cx="10561550" cy="34571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6DC43AC-8B96-4504-ABCE-415B7032C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F721D00-5188-4A9D-91E8-50044DF4C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995EF76-2FF8-4860-A8A1-6694D5FFA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57503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14BED47-F1B0-4D97-A171-B576F4B64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66322" y="1503673"/>
            <a:ext cx="7510452" cy="4524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30CFE91-1F5E-41E2-AB52-FB08D7EC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3673"/>
            <a:ext cx="2668725" cy="9334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9" name="Symbol zastępczy tekstu 3">
            <a:extLst>
              <a:ext uri="{FF2B5EF4-FFF2-40B4-BE49-F238E27FC236}">
                <a16:creationId xmlns:a16="http://schemas.microsoft.com/office/drawing/2014/main" id="{7BCD51F7-4641-4E5B-99D2-7BE70A37747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9788" y="2764977"/>
            <a:ext cx="2668725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ABE0364-BF06-4F32-9DE3-E1BAC5314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B8052DF-57D6-4710-A0E7-47CA13B23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8F84091-EDA2-4434-B37D-54EF7D5D2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99702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14BED47-F1B0-4D97-A171-B576F4B64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66322" y="1503673"/>
            <a:ext cx="7510452" cy="4524823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30CFE91-1F5E-41E2-AB52-FB08D7EC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3673"/>
            <a:ext cx="2668725" cy="93345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9" name="Symbol zastępczy tekstu 3">
            <a:extLst>
              <a:ext uri="{FF2B5EF4-FFF2-40B4-BE49-F238E27FC236}">
                <a16:creationId xmlns:a16="http://schemas.microsoft.com/office/drawing/2014/main" id="{7BCD51F7-4641-4E5B-99D2-7BE70A37747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9788" y="2764977"/>
            <a:ext cx="2668725" cy="32635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F37336B-E810-4B98-9B50-45AFB055E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A80A11A-954D-4170-8529-55235A1A9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0FC5087-4E71-40D7-BE4F-E1F6A311E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46957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14BED47-F1B0-4D97-A171-B576F4B64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66322" y="1503673"/>
            <a:ext cx="7510452" cy="4524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30CFE91-1F5E-41E2-AB52-FB08D7EC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3673"/>
            <a:ext cx="2668725" cy="9334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9" name="Symbol zastępczy tekstu 3">
            <a:extLst>
              <a:ext uri="{FF2B5EF4-FFF2-40B4-BE49-F238E27FC236}">
                <a16:creationId xmlns:a16="http://schemas.microsoft.com/office/drawing/2014/main" id="{7BCD51F7-4641-4E5B-99D2-7BE70A37747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9788" y="2764977"/>
            <a:ext cx="2668725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5D5DFDD-75D8-4BE3-B85C-59539701D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74D2AE6-0AFC-43E4-8940-411EBBE76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CEFC45E-9287-47FA-8275-255D5DD9C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00791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14BED47-F1B0-4D97-A171-B576F4B64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66322" y="1503673"/>
            <a:ext cx="7510452" cy="4524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30CFE91-1F5E-41E2-AB52-FB08D7EC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3673"/>
            <a:ext cx="2668725" cy="9334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9" name="Symbol zastępczy tekstu 3">
            <a:extLst>
              <a:ext uri="{FF2B5EF4-FFF2-40B4-BE49-F238E27FC236}">
                <a16:creationId xmlns:a16="http://schemas.microsoft.com/office/drawing/2014/main" id="{7BCD51F7-4641-4E5B-99D2-7BE70A37747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9788" y="2764977"/>
            <a:ext cx="2668725" cy="326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E32EC9B-59C1-4F97-A951-7110130F63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7189159-9136-4EF0-8A37-91BE95486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9717549-6C1F-4352-AB3B-0E6E20B09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97360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 pion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1A38BFB-54AC-4711-B315-B13DC46E9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15225" y="2514600"/>
            <a:ext cx="10561550" cy="352742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2E056FF7-5F0F-4E69-A1FC-00A9A495F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C08F80B-E675-4763-982F-7E0BB2B9E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BBDBF4B-B481-405B-9404-7957C67DE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BB143BE-9520-48D6-B629-C4296BE26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06076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tekst pion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1A38BFB-54AC-4711-B315-B13DC46E9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15225" y="2514600"/>
            <a:ext cx="10561550" cy="352742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2E056FF7-5F0F-4E69-A1FC-00A9A495F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AC041D3-D1FE-43BB-8DFF-6845E92C7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CF3FC-D56D-4D62-A86E-594015B30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E65CD2-DC59-4DAA-B1A7-B0A45FB9A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55464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tekst pion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1A38BFB-54AC-4711-B315-B13DC46E9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15225" y="2514600"/>
            <a:ext cx="10561550" cy="352742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2E056FF7-5F0F-4E69-A1FC-00A9A495F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1DB685A-E33A-4EDE-8535-211FACC0C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CA8862A-2636-4B29-A4F2-88E2BC264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C183B01-4A99-4E58-B049-45AB279AC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84312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tekst pion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1A38BFB-54AC-4711-B315-B13DC46E9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15225" y="2514600"/>
            <a:ext cx="10561550" cy="352742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2E056FF7-5F0F-4E69-A1FC-00A9A495F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E9DBABF-9D71-4AF8-98F8-F8C33CCC6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92CE0A2-2617-4A16-B878-807D8CF5A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B47645-0415-4F69-94D6-3411D42E7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24138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EC5D974-29F9-405B-B835-3C672A644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8078" y="1500809"/>
            <a:ext cx="2898696" cy="453224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1320EDD-D3E9-44B9-A699-5A7E85FB7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00809"/>
            <a:ext cx="7132983" cy="4532243"/>
          </a:xfrm>
        </p:spPr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1E0C26-5814-41BE-8B0B-F0C6318D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56350"/>
            <a:ext cx="1318374" cy="365125"/>
          </a:xfrm>
          <a:prstGeom prst="rect">
            <a:avLst/>
          </a:prstGeom>
        </p:spPr>
        <p:txBody>
          <a:bodyPr/>
          <a:lstStyle/>
          <a:p>
            <a:fld id="{EEC69B0B-B8A3-4BEB-AC4A-E0DA085B5A3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97140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EC5D974-29F9-405B-B835-3C672A644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8078" y="1500809"/>
            <a:ext cx="2898696" cy="453224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1320EDD-D3E9-44B9-A699-5A7E85FB7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00809"/>
            <a:ext cx="7132983" cy="4532243"/>
          </a:xfrm>
        </p:spPr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1E0C26-5814-41BE-8B0B-F0C6318D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56350"/>
            <a:ext cx="1318374" cy="365125"/>
          </a:xfrm>
          <a:prstGeom prst="rect">
            <a:avLst/>
          </a:prstGeom>
        </p:spPr>
        <p:txBody>
          <a:bodyPr/>
          <a:lstStyle/>
          <a:p>
            <a:fld id="{EEC69B0B-B8A3-4BEB-AC4A-E0DA085B5A3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522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3341B-8AD4-45FF-85E6-9D4DFAF8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E17C7B-AF46-44F0-A4F9-810073AD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25" y="2584836"/>
            <a:ext cx="10561550" cy="345719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CB5EF12-25DC-495F-8ACB-F64C3F06A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1C2046F-0B2D-4A05-A307-04CCF0D07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8236BAD-18F2-43E7-8043-9CF232808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83343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EC5D974-29F9-405B-B835-3C672A644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8078" y="1500809"/>
            <a:ext cx="2898696" cy="45322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1320EDD-D3E9-44B9-A699-5A7E85FB7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00809"/>
            <a:ext cx="7132983" cy="4532243"/>
          </a:xfrm>
        </p:spPr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1E0C26-5814-41BE-8B0B-F0C6318D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56350"/>
            <a:ext cx="1318374" cy="365125"/>
          </a:xfrm>
          <a:prstGeom prst="rect">
            <a:avLst/>
          </a:prstGeom>
        </p:spPr>
        <p:txBody>
          <a:bodyPr/>
          <a:lstStyle/>
          <a:p>
            <a:fld id="{EEC69B0B-B8A3-4BEB-AC4A-E0DA085B5A3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01045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3_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EC5D974-29F9-405B-B835-3C672A644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8078" y="1500809"/>
            <a:ext cx="2898696" cy="453224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1320EDD-D3E9-44B9-A699-5A7E85FB7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00809"/>
            <a:ext cx="7132983" cy="4532243"/>
          </a:xfrm>
        </p:spPr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1E0C26-5814-41BE-8B0B-F0C6318D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56350"/>
            <a:ext cx="1318374" cy="365125"/>
          </a:xfrm>
          <a:prstGeom prst="rect">
            <a:avLst/>
          </a:prstGeom>
        </p:spPr>
        <p:txBody>
          <a:bodyPr/>
          <a:lstStyle/>
          <a:p>
            <a:fld id="{EEC69B0B-B8A3-4BEB-AC4A-E0DA085B5A3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30309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4_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EC5D974-29F9-405B-B835-3C672A644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8078" y="1500809"/>
            <a:ext cx="2898696" cy="453224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1320EDD-D3E9-44B9-A699-5A7E85FB7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00809"/>
            <a:ext cx="7132983" cy="4532243"/>
          </a:xfrm>
        </p:spPr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1E0C26-5814-41BE-8B0B-F0C6318D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56350"/>
            <a:ext cx="1318374" cy="365125"/>
          </a:xfrm>
          <a:prstGeom prst="rect">
            <a:avLst/>
          </a:prstGeom>
        </p:spPr>
        <p:txBody>
          <a:bodyPr/>
          <a:lstStyle/>
          <a:p>
            <a:fld id="{EEC69B0B-B8A3-4BEB-AC4A-E0DA085B5A3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31260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5_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EC5D974-29F9-405B-B835-3C672A644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8078" y="1500809"/>
            <a:ext cx="2898696" cy="45322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1320EDD-D3E9-44B9-A699-5A7E85FB7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00809"/>
            <a:ext cx="7132983" cy="4532243"/>
          </a:xfrm>
        </p:spPr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1E0C26-5814-41BE-8B0B-F0C6318D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56350"/>
            <a:ext cx="1318374" cy="365125"/>
          </a:xfrm>
          <a:prstGeom prst="rect">
            <a:avLst/>
          </a:prstGeom>
        </p:spPr>
        <p:txBody>
          <a:bodyPr/>
          <a:lstStyle/>
          <a:p>
            <a:fld id="{EEC69B0B-B8A3-4BEB-AC4A-E0DA085B5A3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505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3341B-8AD4-45FF-85E6-9D4DFAF8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1230"/>
            <a:ext cx="10561550" cy="74399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E17C7B-AF46-44F0-A4F9-810073AD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25" y="2584836"/>
            <a:ext cx="10561550" cy="345719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599FB3E-22EE-4488-9938-984285D5D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FA49DDB-D68C-4FCB-9E1E-B062152A6E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97FB28E-DDAB-4225-9151-D6AF4DD0C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337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3341B-8AD4-45FF-85E6-9D4DFAF8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2"/>
            <a:ext cx="10561550" cy="743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4264D716-9C86-47F3-81F3-FDD5C027F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25" y="2515716"/>
            <a:ext cx="10561550" cy="352631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7A552A-78F6-468E-97E4-6C150223E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4A90475-8688-4DF9-AE5F-57C9FCFD9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535DA37-1331-4FAC-9DAA-22049EE0B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56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9634781-D2BC-4F10-90F0-C1340817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491351"/>
            <a:ext cx="10561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62B27A7-0C29-455D-B4C8-0D2DF658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5225" y="2974077"/>
            <a:ext cx="10561550" cy="306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5F1B18D-6C51-422D-9AFE-2C30B8901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6770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7C7BE0-6F3D-4269-88B9-109E689A5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063" y="6364977"/>
            <a:ext cx="391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8C7C7B7-76D0-463C-AFEA-DDB813294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49899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563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65" r:id="rId2"/>
    <p:sldLayoutId id="2147483766" r:id="rId3"/>
    <p:sldLayoutId id="2147483767" r:id="rId4"/>
    <p:sldLayoutId id="2147483755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56" r:id="rId13"/>
    <p:sldLayoutId id="2147483775" r:id="rId14"/>
    <p:sldLayoutId id="2147483776" r:id="rId15"/>
    <p:sldLayoutId id="2147483777" r:id="rId16"/>
    <p:sldLayoutId id="214748375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7" r:id="rId24"/>
    <p:sldLayoutId id="2147483788" r:id="rId25"/>
    <p:sldLayoutId id="2147483789" r:id="rId26"/>
    <p:sldLayoutId id="2147483790" r:id="rId27"/>
    <p:sldLayoutId id="2147483791" r:id="rId28"/>
    <p:sldLayoutId id="2147483792" r:id="rId29"/>
    <p:sldLayoutId id="2147483793" r:id="rId30"/>
    <p:sldLayoutId id="2147483794" r:id="rId31"/>
    <p:sldLayoutId id="2147483795" r:id="rId32"/>
    <p:sldLayoutId id="2147483796" r:id="rId33"/>
    <p:sldLayoutId id="2147483758" r:id="rId34"/>
    <p:sldLayoutId id="2147483797" r:id="rId35"/>
    <p:sldLayoutId id="2147483798" r:id="rId36"/>
    <p:sldLayoutId id="2147483799" r:id="rId37"/>
    <p:sldLayoutId id="2147483800" r:id="rId38"/>
    <p:sldLayoutId id="2147483759" r:id="rId39"/>
    <p:sldLayoutId id="2147483801" r:id="rId40"/>
    <p:sldLayoutId id="2147483802" r:id="rId41"/>
    <p:sldLayoutId id="2147483803" r:id="rId42"/>
    <p:sldLayoutId id="2147483804" r:id="rId43"/>
    <p:sldLayoutId id="2147483805" r:id="rId44"/>
    <p:sldLayoutId id="2147483806" r:id="rId45"/>
    <p:sldLayoutId id="2147483760" r:id="rId46"/>
    <p:sldLayoutId id="2147483784" r:id="rId47"/>
    <p:sldLayoutId id="2147483786" r:id="rId48"/>
    <p:sldLayoutId id="2147483785" r:id="rId49"/>
    <p:sldLayoutId id="2147483761" r:id="rId50"/>
    <p:sldLayoutId id="2147483807" r:id="rId51"/>
    <p:sldLayoutId id="2147483808" r:id="rId52"/>
    <p:sldLayoutId id="2147483809" r:id="rId53"/>
    <p:sldLayoutId id="2147483815" r:id="rId54"/>
    <p:sldLayoutId id="2147483816" r:id="rId55"/>
    <p:sldLayoutId id="2147483817" r:id="rId56"/>
    <p:sldLayoutId id="2147483818" r:id="rId57"/>
    <p:sldLayoutId id="2147483813" r:id="rId58"/>
    <p:sldLayoutId id="2147483814" r:id="rId59"/>
    <p:sldLayoutId id="2147483762" r:id="rId60"/>
    <p:sldLayoutId id="2147483810" r:id="rId61"/>
    <p:sldLayoutId id="2147483811" r:id="rId62"/>
    <p:sldLayoutId id="2147483812" r:id="rId63"/>
    <p:sldLayoutId id="2147483763" r:id="rId64"/>
    <p:sldLayoutId id="2147483819" r:id="rId65"/>
    <p:sldLayoutId id="2147483821" r:id="rId66"/>
    <p:sldLayoutId id="2147483822" r:id="rId67"/>
    <p:sldLayoutId id="2147483764" r:id="rId68"/>
    <p:sldLayoutId id="2147483823" r:id="rId69"/>
    <p:sldLayoutId id="2147483824" r:id="rId70"/>
    <p:sldLayoutId id="2147483825" r:id="rId71"/>
    <p:sldLayoutId id="2147483826" r:id="rId72"/>
    <p:sldLayoutId id="2147483827" r:id="rId7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mailto:magdalena.habdas@us.edu.pl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Kamienica_przy_ulicy_Basztowej_23_w_Krakowie" TargetMode="External"/><Relationship Id="rId3" Type="http://schemas.openxmlformats.org/officeDocument/2006/relationships/hyperlink" Target="https://commons.wikimedia.org/wiki/File:Osiedle_Europejskie_from_2000s,_Ruczaj,_Krakow,_Poland.jpg" TargetMode="External"/><Relationship Id="rId7" Type="http://schemas.openxmlformats.org/officeDocument/2006/relationships/image" Target="../media/image37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pl.wikipedia.org/wiki/Plik:Blok_mieszkalny_1.jpg" TargetMode="Externa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75520" y="692696"/>
            <a:ext cx="8784976" cy="2304256"/>
          </a:xfrm>
        </p:spPr>
        <p:txBody>
          <a:bodyPr>
            <a:normAutofit/>
          </a:bodyPr>
          <a:lstStyle/>
          <a:p>
            <a:pPr algn="ctr"/>
            <a:r>
              <a:rPr lang="en-US" sz="3600" b="1" noProof="0" dirty="0"/>
              <a:t>Unit ownership in Polish law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noProof="0" dirty="0"/>
              <a:t>Associate Prof. (dr hab. Prof. UŚ) Magdalena Habdas, </a:t>
            </a:r>
          </a:p>
          <a:p>
            <a:pPr algn="ctr"/>
            <a:r>
              <a:rPr lang="en-US" b="1" noProof="0" dirty="0"/>
              <a:t>University of Silesia in Katowice, Poland</a:t>
            </a:r>
          </a:p>
          <a:p>
            <a:pPr algn="ctr"/>
            <a:r>
              <a:rPr lang="en-US" b="1" noProof="0" dirty="0"/>
              <a:t>Faculty of Law and Administration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317307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94480" y="223838"/>
            <a:ext cx="5354320" cy="706090"/>
          </a:xfrm>
        </p:spPr>
        <p:txBody>
          <a:bodyPr/>
          <a:lstStyle/>
          <a:p>
            <a:r>
              <a:rPr lang="en-US" noProof="0" dirty="0"/>
              <a:t>conclusions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68960" y="857994"/>
            <a:ext cx="11358880" cy="5776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noProof="0" dirty="0">
                <a:solidFill>
                  <a:srgbClr val="00B050"/>
                </a:solidFill>
              </a:rPr>
              <a:t>THINGS WE GOT RIGHT (MOSTLY)</a:t>
            </a:r>
          </a:p>
          <a:p>
            <a:pPr marL="514350" indent="-514350">
              <a:buAutoNum type="arabicParenR"/>
            </a:pPr>
            <a:r>
              <a:rPr lang="en-US" noProof="0" dirty="0"/>
              <a:t>The concept of a unit as a separate immovable</a:t>
            </a:r>
          </a:p>
          <a:p>
            <a:pPr marL="514350" indent="-514350">
              <a:buAutoNum type="arabicParenR"/>
            </a:pPr>
            <a:r>
              <a:rPr lang="en-US" noProof="0" dirty="0"/>
              <a:t>Unit and land registers</a:t>
            </a:r>
          </a:p>
          <a:p>
            <a:pPr marL="514350" indent="-514350">
              <a:buAutoNum type="arabicParenR"/>
            </a:pPr>
            <a:r>
              <a:rPr lang="en-US" noProof="0" dirty="0"/>
              <a:t>Obligation to contribute to maintenance and repair of common parts,</a:t>
            </a:r>
          </a:p>
          <a:p>
            <a:pPr marL="0" indent="0">
              <a:buNone/>
            </a:pPr>
            <a:r>
              <a:rPr lang="en-US" noProof="0" dirty="0">
                <a:solidFill>
                  <a:srgbClr val="C00000"/>
                </a:solidFill>
              </a:rPr>
              <a:t>THINGS WE GOT WRONG</a:t>
            </a:r>
          </a:p>
          <a:p>
            <a:r>
              <a:rPr lang="en-US" noProof="0" dirty="0"/>
              <a:t>the legislator has fallen short of providing principles needed for an orderly operation of a residential community (no regulation of constitutions/by-laws, no special voting mechanisms for selected matters, no interim measures to motivate unit owners to comply with their financial and social obligations)</a:t>
            </a:r>
          </a:p>
          <a:p>
            <a:r>
              <a:rPr lang="en-US" noProof="0" dirty="0"/>
              <a:t>Problems with legal status of the residential community</a:t>
            </a:r>
          </a:p>
          <a:p>
            <a:r>
              <a:rPr lang="en-US" noProof="0" dirty="0"/>
              <a:t>Inefficient default management rules.</a:t>
            </a:r>
          </a:p>
        </p:txBody>
      </p:sp>
      <p:pic>
        <p:nvPicPr>
          <p:cNvPr id="9" name="Picture 8" descr="Yes Pusheen">
            <a:extLst>
              <a:ext uri="{FF2B5EF4-FFF2-40B4-BE49-F238E27FC236}">
                <a16:creationId xmlns:a16="http://schemas.microsoft.com/office/drawing/2014/main" id="{77C637E6-A679-7CC5-A05B-CDDFADF40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80" y="1259840"/>
            <a:ext cx="1097280" cy="1097280"/>
          </a:xfrm>
          <a:prstGeom prst="rect">
            <a:avLst/>
          </a:prstGeom>
        </p:spPr>
      </p:pic>
      <p:pic>
        <p:nvPicPr>
          <p:cNvPr id="11" name="Picture 10" descr="No Pusheen">
            <a:extLst>
              <a:ext uri="{FF2B5EF4-FFF2-40B4-BE49-F238E27FC236}">
                <a16:creationId xmlns:a16="http://schemas.microsoft.com/office/drawing/2014/main" id="{955DFD6A-C21E-4A3E-9F3F-D627CB9E8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4937760"/>
            <a:ext cx="13208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0086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33944F-3E64-7317-27E5-871858FE4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1290321"/>
            <a:ext cx="5121267" cy="169672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THANK YOU FOR YOUR ATTENTION !</a:t>
            </a:r>
            <a:br>
              <a:rPr lang="pl-PL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6699F-7C43-4999-3430-EA34413568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>
                <a:hlinkClick r:id="rId2"/>
              </a:rPr>
              <a:t>magdalena.habdas@us.edu.pl</a:t>
            </a:r>
            <a:endParaRPr lang="pl-PL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8" name="Picture 4" descr="Property and Trust Law in Poland, Second Edition">
            <a:extLst>
              <a:ext uri="{FF2B5EF4-FFF2-40B4-BE49-F238E27FC236}">
                <a16:creationId xmlns:a16="http://schemas.microsoft.com/office/drawing/2014/main" id="{1E16ECE3-DFC7-A2AA-FFC2-E359FD51E47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1" y="1361440"/>
            <a:ext cx="2763520" cy="479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65935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1" y="840547"/>
            <a:ext cx="5814572" cy="1293053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Condominium schemes - unit ownership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1920" y="2032000"/>
            <a:ext cx="5814572" cy="4389120"/>
          </a:xfrm>
        </p:spPr>
        <p:txBody>
          <a:bodyPr>
            <a:normAutofit fontScale="92500"/>
          </a:bodyPr>
          <a:lstStyle/>
          <a:p>
            <a:r>
              <a:rPr lang="en-US" noProof="0" dirty="0"/>
              <a:t>gained increased popularity after Poland’s shift to a democratic system </a:t>
            </a:r>
          </a:p>
          <a:p>
            <a:r>
              <a:rPr lang="en-US" noProof="0" dirty="0"/>
              <a:t>new model: </a:t>
            </a:r>
            <a:endParaRPr lang="pl-PL" noProof="0" dirty="0"/>
          </a:p>
          <a:p>
            <a:pPr marL="0" indent="0" algn="ctr">
              <a:buNone/>
            </a:pPr>
            <a:r>
              <a:rPr lang="en-US" noProof="0" dirty="0"/>
              <a:t>1994 Law on Unit Ownership (LUO)</a:t>
            </a:r>
            <a:r>
              <a:rPr lang="pl-PL" noProof="0" dirty="0"/>
              <a:t> </a:t>
            </a:r>
            <a:br>
              <a:rPr lang="pl-PL" noProof="0" dirty="0"/>
            </a:br>
            <a:r>
              <a:rPr lang="pl-PL" noProof="0" dirty="0"/>
              <a:t>(25 </a:t>
            </a:r>
            <a:r>
              <a:rPr lang="pl-PL" noProof="0" dirty="0" err="1"/>
              <a:t>years</a:t>
            </a:r>
            <a:r>
              <a:rPr lang="pl-PL" noProof="0" dirty="0"/>
              <a:t> </a:t>
            </a:r>
            <a:r>
              <a:rPr lang="pl-PL" noProof="0" dirty="0" err="1"/>
              <a:t>anniversary</a:t>
            </a:r>
            <a:r>
              <a:rPr lang="pl-PL" noProof="0" dirty="0"/>
              <a:t> !) </a:t>
            </a:r>
            <a:endParaRPr lang="en-US" noProof="0" dirty="0"/>
          </a:p>
          <a:p>
            <a:r>
              <a:rPr lang="en-US" noProof="0" dirty="0"/>
              <a:t>an important alternative to co-operative flats: </a:t>
            </a:r>
          </a:p>
          <a:p>
            <a:pPr marL="0" indent="0">
              <a:buNone/>
            </a:pPr>
            <a:r>
              <a:rPr lang="en-US" noProof="0" dirty="0">
                <a:solidFill>
                  <a:srgbClr val="FF0000"/>
                </a:solidFill>
              </a:rPr>
              <a:t>newly built developments</a:t>
            </a:r>
            <a:r>
              <a:rPr lang="en-US" noProof="0" dirty="0"/>
              <a:t>, </a:t>
            </a:r>
          </a:p>
          <a:p>
            <a:pPr marL="0" indent="0">
              <a:buNone/>
            </a:pPr>
            <a:r>
              <a:rPr lang="en-US" noProof="0" dirty="0">
                <a:solidFill>
                  <a:srgbClr val="00B050"/>
                </a:solidFill>
              </a:rPr>
              <a:t>older buildings often previously owned by local authorities</a:t>
            </a:r>
            <a:r>
              <a:rPr lang="en-US" noProof="0" dirty="0"/>
              <a:t>.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C78C8E3-7E84-EE83-64C4-F4A0D1AE5E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240656"/>
            <a:ext cx="5257800" cy="295751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460A1F-6E1C-6797-B0D4-AE73262AA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55510" y="3198168"/>
            <a:ext cx="5098290" cy="15390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C812A7-5690-8073-8B8A-546C3187B505}"/>
              </a:ext>
            </a:extLst>
          </p:cNvPr>
          <p:cNvSpPr txBox="1"/>
          <p:nvPr/>
        </p:nvSpPr>
        <p:spPr>
          <a:xfrm>
            <a:off x="853705" y="6192329"/>
            <a:ext cx="1000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pl.wikipedia.org/wiki/Plik:Blok_mieszkalny_1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26D873-FA96-A65F-0E67-FFB5D2B0BF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255510" y="4808197"/>
            <a:ext cx="5098290" cy="19482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1B926F-CC69-47D1-A441-1F307B28E02B}"/>
              </a:ext>
            </a:extLst>
          </p:cNvPr>
          <p:cNvSpPr txBox="1"/>
          <p:nvPr/>
        </p:nvSpPr>
        <p:spPr>
          <a:xfrm>
            <a:off x="3220720" y="7091680"/>
            <a:ext cx="3733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8" tooltip="https://pl.wikipedia.org/wiki/Kamienica_przy_ulicy_Basztowej_23_w_Krakowie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24CDC7-0F29-3D36-30B4-17D3486527A5}"/>
              </a:ext>
            </a:extLst>
          </p:cNvPr>
          <p:cNvSpPr txBox="1"/>
          <p:nvPr/>
        </p:nvSpPr>
        <p:spPr>
          <a:xfrm>
            <a:off x="6096000" y="3198168"/>
            <a:ext cx="525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commons.wikimedia.org/wiki/File:Osiedle_Europejskie_from_2000s,_Ruczaj,_Krakow,_Poland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8335534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0E0C75-2204-AE35-558F-39A52600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639" y="413657"/>
            <a:ext cx="5232401" cy="1149074"/>
          </a:xfrm>
        </p:spPr>
        <p:txBody>
          <a:bodyPr>
            <a:noAutofit/>
          </a:bodyPr>
          <a:lstStyle/>
          <a:p>
            <a:r>
              <a:rPr lang="en-US" sz="3200" noProof="0" dirty="0"/>
              <a:t>Residential or other </a:t>
            </a:r>
            <a:br>
              <a:rPr lang="en-US" sz="3200" noProof="0" dirty="0"/>
            </a:br>
            <a:r>
              <a:rPr lang="en-US" sz="3200" noProof="0" dirty="0"/>
              <a:t>(retail, office, other services)</a:t>
            </a:r>
            <a:br>
              <a:rPr lang="en-US" sz="3200" noProof="0" dirty="0"/>
            </a:br>
            <a:endParaRPr lang="en-US" sz="3200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F73948-DD1A-AB2D-6A69-3F72D35C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395093"/>
            <a:ext cx="11643360" cy="53276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E6838D-C0EE-0435-8F66-C50648591728}"/>
              </a:ext>
            </a:extLst>
          </p:cNvPr>
          <p:cNvSpPr/>
          <p:nvPr/>
        </p:nvSpPr>
        <p:spPr>
          <a:xfrm flipH="1">
            <a:off x="3693159" y="135253"/>
            <a:ext cx="2458721" cy="1259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/>
              <a:t>THE UNIT</a:t>
            </a:r>
            <a:endParaRPr lang="en-US" sz="4000" dirty="0"/>
          </a:p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7208BA-DEE8-3149-883B-363F318A2169}"/>
              </a:ext>
            </a:extLst>
          </p:cNvPr>
          <p:cNvSpPr/>
          <p:nvPr/>
        </p:nvSpPr>
        <p:spPr>
          <a:xfrm>
            <a:off x="101600" y="1562731"/>
            <a:ext cx="3830318" cy="363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ysClr val="windowText" lastClr="000000"/>
                </a:solidFill>
              </a:rPr>
              <a:t>Component part:</a:t>
            </a:r>
          </a:p>
          <a:p>
            <a:pPr marL="457200" indent="-457200" algn="ctr">
              <a:buFontTx/>
              <a:buChar char="-"/>
            </a:pPr>
            <a:r>
              <a:rPr lang="pl-PL" sz="3200" dirty="0">
                <a:solidFill>
                  <a:sysClr val="windowText" lastClr="000000"/>
                </a:solidFill>
              </a:rPr>
              <a:t>Garage cubicle</a:t>
            </a:r>
          </a:p>
          <a:p>
            <a:pPr marL="457200" indent="-457200" algn="ctr">
              <a:buFontTx/>
              <a:buChar char="-"/>
            </a:pPr>
            <a:r>
              <a:rPr lang="pl-PL" sz="3200" dirty="0">
                <a:solidFill>
                  <a:sysClr val="windowText" lastClr="000000"/>
                </a:solidFill>
              </a:rPr>
              <a:t>Utility room</a:t>
            </a:r>
          </a:p>
          <a:p>
            <a:pPr marL="457200" indent="-457200" algn="ctr">
              <a:buFontTx/>
              <a:buChar char="-"/>
            </a:pPr>
            <a:r>
              <a:rPr lang="pl-PL" sz="3200" dirty="0">
                <a:solidFill>
                  <a:sysClr val="windowText" lastClr="000000"/>
                </a:solidFill>
              </a:rPr>
              <a:t>Basement cubicle 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922A4C-A276-AB5B-5E12-EC2B5E299D90}"/>
              </a:ext>
            </a:extLst>
          </p:cNvPr>
          <p:cNvSpPr/>
          <p:nvPr/>
        </p:nvSpPr>
        <p:spPr>
          <a:xfrm>
            <a:off x="6649720" y="1562731"/>
            <a:ext cx="4973320" cy="36372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Component part:</a:t>
            </a:r>
          </a:p>
          <a:p>
            <a:pPr algn="ctr"/>
            <a:r>
              <a:rPr lang="pl-PL" sz="2400" dirty="0"/>
              <a:t>SHARE IN COMMON PROPERTY</a:t>
            </a:r>
          </a:p>
          <a:p>
            <a:pPr marL="457200" indent="-457200" algn="ctr">
              <a:buAutoNum type="arabicParenR"/>
            </a:pPr>
            <a:r>
              <a:rPr lang="pl-PL" sz="2400" dirty="0"/>
              <a:t>Share in the right of co-ownership of land</a:t>
            </a:r>
          </a:p>
          <a:p>
            <a:pPr marL="457200" indent="-457200" algn="ctr">
              <a:buAutoNum type="arabicParenR"/>
            </a:pPr>
            <a:r>
              <a:rPr lang="pl-PL" sz="2400" dirty="0"/>
              <a:t>Share in common parts of the building</a:t>
            </a:r>
          </a:p>
          <a:p>
            <a:pPr algn="ctr"/>
            <a:r>
              <a:rPr lang="pl-PL" sz="2400" dirty="0"/>
              <a:t>(usable area of unit/</a:t>
            </a:r>
          </a:p>
          <a:p>
            <a:pPr algn="ctr"/>
            <a:r>
              <a:rPr lang="pl-PL" sz="2400" dirty="0"/>
              <a:t>usable area of all units in a building)</a:t>
            </a:r>
          </a:p>
          <a:p>
            <a:pPr algn="ctr"/>
            <a:endParaRPr lang="pl-PL" sz="2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B1F7C86-6749-825D-43B1-D66A43BB81F5}"/>
              </a:ext>
            </a:extLst>
          </p:cNvPr>
          <p:cNvCxnSpPr/>
          <p:nvPr/>
        </p:nvCxnSpPr>
        <p:spPr>
          <a:xfrm flipH="1">
            <a:off x="3474720" y="1395093"/>
            <a:ext cx="609600" cy="789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6BE36C0-F5EF-99B9-2A47-CD97E2EDCF85}"/>
              </a:ext>
            </a:extLst>
          </p:cNvPr>
          <p:cNvCxnSpPr/>
          <p:nvPr/>
        </p:nvCxnSpPr>
        <p:spPr>
          <a:xfrm>
            <a:off x="6151880" y="1332225"/>
            <a:ext cx="1412242" cy="789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FB5634F-BDBA-E518-ABB3-FCD3B4DC8D52}"/>
              </a:ext>
            </a:extLst>
          </p:cNvPr>
          <p:cNvSpPr/>
          <p:nvPr/>
        </p:nvSpPr>
        <p:spPr>
          <a:xfrm flipH="1">
            <a:off x="2021839" y="5262879"/>
            <a:ext cx="9509759" cy="15227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2800" dirty="0"/>
              <a:t>Share determines:  1) voting, 2) liability, 3) costs,  4) proceeds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319969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EF12-00EF-CD84-A46C-5BA8EEFBB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9A68A-AC73-E7A4-6BB2-2B006B302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has a separate ’unit’ register</a:t>
            </a:r>
          </a:p>
          <a:p>
            <a:r>
              <a:rPr lang="en-US" noProof="0" dirty="0"/>
              <a:t>the unit register indicates the land register kept for land on which the building with units stands, </a:t>
            </a:r>
          </a:p>
          <a:p>
            <a:r>
              <a:rPr lang="en-US" noProof="0" dirty="0"/>
              <a:t>the land register lists all registers of isolated units</a:t>
            </a:r>
          </a:p>
          <a:p>
            <a:r>
              <a:rPr lang="en-US" noProof="0" dirty="0"/>
              <a:t>is an object of ownership</a:t>
            </a:r>
          </a:p>
          <a:p>
            <a:r>
              <a:rPr lang="en-US" noProof="0" dirty="0"/>
              <a:t>may be sold (always together with component parts)</a:t>
            </a:r>
          </a:p>
          <a:p>
            <a:r>
              <a:rPr lang="en-US" noProof="0" dirty="0"/>
              <a:t>may be encumbered by a mortgage (shown in the unit register)</a:t>
            </a:r>
          </a:p>
        </p:txBody>
      </p:sp>
    </p:spTree>
    <p:extLst>
      <p:ext uri="{BB962C8B-B14F-4D97-AF65-F5344CB8AC3E}">
        <p14:creationId xmlns:p14="http://schemas.microsoft.com/office/powerpoint/2010/main" val="134551002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11440" y="0"/>
            <a:ext cx="4110446" cy="2275114"/>
          </a:xfrm>
        </p:spPr>
        <p:txBody>
          <a:bodyPr>
            <a:normAutofit/>
          </a:bodyPr>
          <a:lstStyle/>
          <a:p>
            <a:pPr lvl="0"/>
            <a:r>
              <a:rPr lang="en-US" b="1" noProof="0" dirty="0"/>
              <a:t>The residential community</a:t>
            </a:r>
            <a:endParaRPr lang="en-US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43840" y="853440"/>
            <a:ext cx="7467600" cy="5892799"/>
          </a:xfrm>
        </p:spPr>
        <p:txBody>
          <a:bodyPr>
            <a:normAutofit/>
          </a:bodyPr>
          <a:lstStyle/>
          <a:p>
            <a:r>
              <a:rPr lang="en-US" b="1" noProof="0" dirty="0"/>
              <a:t>art. 6 LUO</a:t>
            </a:r>
            <a:r>
              <a:rPr lang="en-US" noProof="0" dirty="0"/>
              <a:t>: owners of units form a </a:t>
            </a:r>
            <a:r>
              <a:rPr lang="en-US" b="1" noProof="0" dirty="0"/>
              <a:t>“residential community” </a:t>
            </a:r>
            <a:r>
              <a:rPr lang="en-US" i="1" noProof="0" dirty="0"/>
              <a:t>which comes into existence as soon as at least one unit has been isolated and subsequently transferred to a party other than the original owner of all the units</a:t>
            </a:r>
            <a:r>
              <a:rPr lang="en-US" noProof="0" dirty="0"/>
              <a:t>,</a:t>
            </a:r>
          </a:p>
          <a:p>
            <a:pPr algn="ctr"/>
            <a:r>
              <a:rPr lang="en-US" noProof="0" dirty="0"/>
              <a:t>no legal personality („defective legal person”) </a:t>
            </a:r>
            <a:r>
              <a:rPr lang="en-US" noProof="0" dirty="0">
                <a:solidFill>
                  <a:srgbClr val="00B050"/>
                </a:solidFill>
              </a:rPr>
              <a:t>may acquire rights and create obligations and be both plaintiff and defendant in litigation</a:t>
            </a:r>
            <a:r>
              <a:rPr lang="en-US" noProof="0" dirty="0"/>
              <a:t>,</a:t>
            </a:r>
          </a:p>
          <a:p>
            <a:r>
              <a:rPr lang="en-US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capacity only to manage common parts</a:t>
            </a:r>
            <a:r>
              <a:rPr lang="en-US" noProof="0" dirty="0"/>
              <a:t>:</a:t>
            </a:r>
            <a:endParaRPr lang="pl-PL" noProof="0" dirty="0"/>
          </a:p>
          <a:p>
            <a:r>
              <a:rPr lang="en-US" noProof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not entitled to invest or conduct economic activity on the market</a:t>
            </a:r>
          </a:p>
          <a:p>
            <a:pPr marL="0" indent="0">
              <a:buNone/>
            </a:pPr>
            <a:r>
              <a:rPr lang="en-US" b="1" noProof="0" dirty="0"/>
              <a:t>LIABILITY</a:t>
            </a:r>
            <a:r>
              <a:rPr lang="en-US" noProof="0" dirty="0"/>
              <a:t>: </a:t>
            </a:r>
          </a:p>
          <a:p>
            <a:pPr marL="0" indent="0">
              <a:buNone/>
            </a:pPr>
            <a:r>
              <a:rPr lang="en-US" noProof="0" dirty="0"/>
              <a:t>COMMUNITY + OWNERS UP TO SHARE VALUE</a:t>
            </a:r>
          </a:p>
          <a:p>
            <a:pPr marL="0" indent="0">
              <a:buNone/>
            </a:pPr>
            <a:endParaRPr lang="en-US" noProof="0" dirty="0"/>
          </a:p>
        </p:txBody>
      </p:sp>
      <p:pic>
        <p:nvPicPr>
          <p:cNvPr id="6" name="Content Placeholder 5" descr="Children with solid fill">
            <a:extLst>
              <a:ext uri="{FF2B5EF4-FFF2-40B4-BE49-F238E27FC236}">
                <a16:creationId xmlns:a16="http://schemas.microsoft.com/office/drawing/2014/main" id="{B5E1622D-186D-9C17-6A9C-D6A2124CAE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1680" y="1828800"/>
            <a:ext cx="2580640" cy="3545840"/>
          </a:xfrm>
        </p:spPr>
      </p:pic>
    </p:spTree>
    <p:extLst>
      <p:ext uri="{BB962C8B-B14F-4D97-AF65-F5344CB8AC3E}">
        <p14:creationId xmlns:p14="http://schemas.microsoft.com/office/powerpoint/2010/main" val="164283811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27120" y="274638"/>
            <a:ext cx="8270240" cy="778098"/>
          </a:xfrm>
        </p:spPr>
        <p:txBody>
          <a:bodyPr>
            <a:normAutofit/>
          </a:bodyPr>
          <a:lstStyle/>
          <a:p>
            <a:r>
              <a:rPr lang="en-US" b="1" noProof="0" dirty="0"/>
              <a:t>The residential community</a:t>
            </a:r>
            <a:endParaRPr lang="en-US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45440" y="1052736"/>
            <a:ext cx="11551920" cy="56144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noProof="0" dirty="0"/>
              <a:t>SMALL – 3 and less units</a:t>
            </a:r>
          </a:p>
          <a:p>
            <a:pPr marL="0" indent="0">
              <a:buNone/>
            </a:pPr>
            <a:r>
              <a:rPr lang="en-US" noProof="0" dirty="0"/>
              <a:t>LARGE – 4 and more units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noProof="0" dirty="0">
                <a:solidFill>
                  <a:srgbClr val="00B050"/>
                </a:solidFill>
              </a:rPr>
              <a:t>MANAGEMENT</a:t>
            </a:r>
            <a:r>
              <a:rPr lang="en-US" noProof="0" dirty="0"/>
              <a:t>:</a:t>
            </a:r>
          </a:p>
          <a:p>
            <a:pPr marL="0" indent="0">
              <a:buNone/>
            </a:pPr>
            <a:r>
              <a:rPr lang="en-US" noProof="0" dirty="0">
                <a:solidFill>
                  <a:srgbClr val="0070C0"/>
                </a:solidFill>
              </a:rPr>
              <a:t>Small</a:t>
            </a:r>
            <a:r>
              <a:rPr lang="en-US" noProof="0" dirty="0"/>
              <a:t>: ordinary management – </a:t>
            </a:r>
            <a:r>
              <a:rPr lang="en-US" dirty="0"/>
              <a:t>majority according to shares</a:t>
            </a: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	extraordinary management – </a:t>
            </a:r>
            <a:r>
              <a:rPr lang="en-US" dirty="0"/>
              <a:t>unanimity</a:t>
            </a:r>
            <a:endParaRPr lang="en-US" noProof="0" dirty="0"/>
          </a:p>
          <a:p>
            <a:pPr marL="0" indent="0">
              <a:buNone/>
            </a:pPr>
            <a:r>
              <a:rPr lang="en-US" noProof="0" dirty="0">
                <a:solidFill>
                  <a:srgbClr val="FF0000"/>
                </a:solidFill>
              </a:rPr>
              <a:t>LARGE</a:t>
            </a:r>
            <a:r>
              <a:rPr lang="en-US" noProof="0" dirty="0"/>
              <a:t>: ordinary management – performed by the management board</a:t>
            </a:r>
          </a:p>
          <a:p>
            <a:pPr marL="0" indent="0">
              <a:buNone/>
            </a:pPr>
            <a:r>
              <a:rPr lang="en-US" noProof="0" dirty="0"/>
              <a:t>	extraordinary management – majority resolution according to shares </a:t>
            </a:r>
          </a:p>
          <a:p>
            <a:pPr marL="0" indent="0">
              <a:buNone/>
            </a:pPr>
            <a:r>
              <a:rPr lang="en-US" i="1" noProof="0" dirty="0">
                <a:solidFill>
                  <a:srgbClr val="00B0F0"/>
                </a:solidFill>
              </a:rPr>
              <a:t>or if majority of shares is owned by one owner,  holders of 1/5 of shares may demand that voting is done according to 1 owner – 1 vote principle</a:t>
            </a:r>
          </a:p>
          <a:p>
            <a:pPr marL="0" indent="0">
              <a:buNone/>
            </a:pPr>
            <a:endParaRPr lang="en-US" noProof="0" dirty="0"/>
          </a:p>
          <a:p>
            <a:r>
              <a:rPr lang="en-US" noProof="0" dirty="0"/>
              <a:t>LUO  - the residential community may only pass </a:t>
            </a:r>
            <a:r>
              <a:rPr lang="en-US" b="1" noProof="0" dirty="0"/>
              <a:t>resolutions concerning the management of common property</a:t>
            </a:r>
            <a:r>
              <a:rPr lang="en-US" noProof="0" dirty="0"/>
              <a:t> and may </a:t>
            </a:r>
            <a:r>
              <a:rPr lang="en-US" b="1" noProof="0" dirty="0"/>
              <a:t>establish house rules</a:t>
            </a:r>
            <a:r>
              <a:rPr lang="en-US" noProof="0" dirty="0"/>
              <a:t>. </a:t>
            </a:r>
          </a:p>
          <a:p>
            <a:r>
              <a:rPr lang="en-US" noProof="0" dirty="0"/>
              <a:t>no other bylaws (in practice often enacted) .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8658822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94480" y="332656"/>
            <a:ext cx="5426328" cy="576064"/>
          </a:xfrm>
        </p:spPr>
        <p:txBody>
          <a:bodyPr>
            <a:normAutofit fontScale="90000"/>
          </a:bodyPr>
          <a:lstStyle/>
          <a:p>
            <a:r>
              <a:rPr lang="en-US" b="1" noProof="0" dirty="0"/>
              <a:t>House rules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87680" y="1371600"/>
            <a:ext cx="11094720" cy="5369768"/>
          </a:xfrm>
        </p:spPr>
        <p:txBody>
          <a:bodyPr>
            <a:normAutofit lnSpcReduction="10000"/>
          </a:bodyPr>
          <a:lstStyle/>
          <a:p>
            <a:r>
              <a:rPr lang="en-US" noProof="0" dirty="0"/>
              <a:t>No statutory definition: pertain to activities both within a unit as well as on common property and contain principles of conduct,</a:t>
            </a:r>
          </a:p>
          <a:p>
            <a:r>
              <a:rPr lang="en-US" noProof="0" dirty="0"/>
              <a:t>may take the form of a written document, i.e. a regulation on house rules, but may also function through custom</a:t>
            </a:r>
          </a:p>
          <a:p>
            <a:r>
              <a:rPr lang="en-US" noProof="0" dirty="0"/>
              <a:t>no special rules in LUO for adopting house rules  - ordinary or extraordinary management?,</a:t>
            </a:r>
          </a:p>
          <a:p>
            <a:r>
              <a:rPr lang="en-US" noProof="0" dirty="0">
                <a:solidFill>
                  <a:srgbClr val="FF0000"/>
                </a:solidFill>
              </a:rPr>
              <a:t>the line between an acceptable an unacceptable limitation of unit ownership is very  fine</a:t>
            </a:r>
          </a:p>
          <a:p>
            <a:r>
              <a:rPr lang="en-US" noProof="0" dirty="0"/>
              <a:t>The r.c. cannot impose penalties on unit-owners who violate house rules or other statutory duties because it is not a body with administrative/public law powers</a:t>
            </a:r>
          </a:p>
          <a:p>
            <a:r>
              <a:rPr lang="en-US" noProof="0" dirty="0"/>
              <a:t>The r.c. has no „soft” legal instruments to motivate unit owners to abide by house rules – </a:t>
            </a:r>
            <a:r>
              <a:rPr lang="en-US" b="1" noProof="0" dirty="0"/>
              <a:t>only forced sale of unit</a:t>
            </a:r>
          </a:p>
        </p:txBody>
      </p:sp>
    </p:spTree>
    <p:extLst>
      <p:ext uri="{BB962C8B-B14F-4D97-AF65-F5344CB8AC3E}">
        <p14:creationId xmlns:p14="http://schemas.microsoft.com/office/powerpoint/2010/main" val="4354337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2361-62ED-584C-204C-76D7ECA16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956472"/>
            <a:ext cx="11866880" cy="743999"/>
          </a:xfrm>
        </p:spPr>
        <p:txBody>
          <a:bodyPr>
            <a:normAutofit/>
          </a:bodyPr>
          <a:lstStyle/>
          <a:p>
            <a:r>
              <a:rPr lang="en-US" noProof="0" dirty="0"/>
              <a:t>MANAGEMENT PROBLEMS – large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0BA14-4FBD-5A46-BB3E-5D1F803D3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992086"/>
            <a:ext cx="11866880" cy="4540794"/>
          </a:xfrm>
        </p:spPr>
        <p:txBody>
          <a:bodyPr>
            <a:normAutofit fontScale="92500" lnSpcReduction="20000"/>
          </a:bodyPr>
          <a:lstStyle/>
          <a:p>
            <a:r>
              <a:rPr lang="en-US" noProof="0" dirty="0"/>
              <a:t>Problems with resolutions requiring a majority of share votes (inactive owners, absent owners) – resolutions pending for months (!)</a:t>
            </a:r>
          </a:p>
          <a:p>
            <a:r>
              <a:rPr lang="en-US" noProof="0" dirty="0"/>
              <a:t>No dedicated provisions to costly repairs, energy efficiency investments, etc. – danger of neglecting interests of less wealthy unit owners</a:t>
            </a:r>
          </a:p>
          <a:p>
            <a:r>
              <a:rPr lang="en-US" noProof="0" dirty="0"/>
              <a:t>No conflict resolution mechanisms within LOU </a:t>
            </a:r>
          </a:p>
          <a:p>
            <a:endParaRPr lang="en-US" noProof="0" dirty="0"/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– only access to court for unit owner or management board if unhappy with resolution (violation of law, other resolutions, contrary to prudent management standards)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 </a:t>
            </a:r>
          </a:p>
          <a:p>
            <a:endParaRPr lang="en-US" noProof="0" dirty="0"/>
          </a:p>
        </p:txBody>
      </p:sp>
      <p:pic>
        <p:nvPicPr>
          <p:cNvPr id="5" name="Graphic 4" descr="Gavel with solid fill">
            <a:extLst>
              <a:ext uri="{FF2B5EF4-FFF2-40B4-BE49-F238E27FC236}">
                <a16:creationId xmlns:a16="http://schemas.microsoft.com/office/drawing/2014/main" id="{95E7325C-8CE5-73B5-D009-994C585B9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2880" y="5326865"/>
            <a:ext cx="914400" cy="914400"/>
          </a:xfrm>
          <a:prstGeom prst="rect">
            <a:avLst/>
          </a:prstGeom>
        </p:spPr>
      </p:pic>
      <p:pic>
        <p:nvPicPr>
          <p:cNvPr id="7" name="Graphic 6" descr="Judge female with solid fill">
            <a:extLst>
              <a:ext uri="{FF2B5EF4-FFF2-40B4-BE49-F238E27FC236}">
                <a16:creationId xmlns:a16="http://schemas.microsoft.com/office/drawing/2014/main" id="{E5FDB21D-7A9A-DC11-4D90-FB2F229CCA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1600" y="36284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0808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91F86-BD5B-2897-21B4-CD606B0B9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" y="709032"/>
            <a:ext cx="11610455" cy="743999"/>
          </a:xfrm>
        </p:spPr>
        <p:txBody>
          <a:bodyPr>
            <a:normAutofit/>
          </a:bodyPr>
          <a:lstStyle/>
          <a:p>
            <a:r>
              <a:rPr lang="en-US" noProof="0" dirty="0"/>
              <a:t>CONSTANT TENSIONS – defective legal 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1E329-2C8B-7741-89E0-049F94BC3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" y="1615440"/>
            <a:ext cx="11866880" cy="5242560"/>
          </a:xfrm>
        </p:spPr>
        <p:txBody>
          <a:bodyPr/>
          <a:lstStyle/>
          <a:p>
            <a:pPr marL="0" indent="0">
              <a:buNone/>
            </a:pPr>
            <a:r>
              <a:rPr lang="en-US" b="1" noProof="0" dirty="0"/>
              <a:t>Residential community or all unit owners?</a:t>
            </a:r>
          </a:p>
          <a:p>
            <a:r>
              <a:rPr lang="en-US" noProof="0" dirty="0"/>
              <a:t>Buying adjacent land to enlarge parking lot</a:t>
            </a:r>
          </a:p>
          <a:p>
            <a:r>
              <a:rPr lang="en-US" noProof="0" dirty="0"/>
              <a:t>Taking out a bank loan</a:t>
            </a:r>
          </a:p>
          <a:p>
            <a:r>
              <a:rPr lang="en-US" noProof="0" dirty="0"/>
              <a:t>Encumbering common land with an easement of necessary way</a:t>
            </a:r>
          </a:p>
          <a:p>
            <a:r>
              <a:rPr lang="en-US" noProof="0" dirty="0"/>
              <a:t>Serving court documents (!)</a:t>
            </a:r>
          </a:p>
          <a:p>
            <a:r>
              <a:rPr lang="en-US" noProof="0" dirty="0"/>
              <a:t>Suing (who, how?)</a:t>
            </a:r>
          </a:p>
          <a:p>
            <a:endParaRPr lang="en-US" noProof="0" dirty="0"/>
          </a:p>
          <a:p>
            <a:pPr marL="0" indent="0">
              <a:buNone/>
            </a:pPr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pic>
        <p:nvPicPr>
          <p:cNvPr id="5" name="Picture 4" descr="Shocked Pusheen">
            <a:extLst>
              <a:ext uri="{FF2B5EF4-FFF2-40B4-BE49-F238E27FC236}">
                <a16:creationId xmlns:a16="http://schemas.microsoft.com/office/drawing/2014/main" id="{5AC38C29-10ED-8300-4874-CBCF6087D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17" y="333756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8008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Projekt niestandardowy">
  <a:themeElements>
    <a:clrScheme name="US">
      <a:dk1>
        <a:srgbClr val="002D59"/>
      </a:dk1>
      <a:lt1>
        <a:sysClr val="window" lastClr="FFFFFF"/>
      </a:lt1>
      <a:dk2>
        <a:srgbClr val="004993"/>
      </a:dk2>
      <a:lt2>
        <a:srgbClr val="E7E6E6"/>
      </a:lt2>
      <a:accent1>
        <a:srgbClr val="C00000"/>
      </a:accent1>
      <a:accent2>
        <a:srgbClr val="FF0000"/>
      </a:accent2>
      <a:accent3>
        <a:srgbClr val="A5A5A5"/>
      </a:accent3>
      <a:accent4>
        <a:srgbClr val="FFC000"/>
      </a:accent4>
      <a:accent5>
        <a:srgbClr val="5BADFF"/>
      </a:accent5>
      <a:accent6>
        <a:srgbClr val="92D050"/>
      </a:accent6>
      <a:hlink>
        <a:srgbClr val="0071E2"/>
      </a:hlink>
      <a:folHlink>
        <a:srgbClr val="7F7F7F"/>
      </a:folHlink>
    </a:clrScheme>
    <a:fontScheme name="Uniwersytet Śląski">
      <a:majorFont>
        <a:latin typeface="PT Sans Bold"/>
        <a:ea typeface=""/>
        <a:cs typeface=""/>
      </a:majorFont>
      <a:minorFont>
        <a:latin typeface="PT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19196</TotalTime>
  <Words>843</Words>
  <Application>Microsoft Office PowerPoint</Application>
  <PresentationFormat>Widescreen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PT Sans</vt:lpstr>
      <vt:lpstr>PT Sans Bold</vt:lpstr>
      <vt:lpstr>Projekt niestandardowy</vt:lpstr>
      <vt:lpstr>Unit ownership in Polish law</vt:lpstr>
      <vt:lpstr>Condominium schemes - unit ownership</vt:lpstr>
      <vt:lpstr>Residential or other  (retail, office, other services) </vt:lpstr>
      <vt:lpstr>THE UNIT</vt:lpstr>
      <vt:lpstr>The residential community</vt:lpstr>
      <vt:lpstr>The residential community</vt:lpstr>
      <vt:lpstr>House rules</vt:lpstr>
      <vt:lpstr>MANAGEMENT PROBLEMS – large communities</vt:lpstr>
      <vt:lpstr>CONSTANT TENSIONS – defective legal person</vt:lpstr>
      <vt:lpstr>conclusions</vt:lpstr>
      <vt:lpstr>THANK YOU FOR YOUR ATTENTION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Iwona Cichy</dc:creator>
  <cp:lastModifiedBy>Val Pyataev</cp:lastModifiedBy>
  <cp:revision>132</cp:revision>
  <cp:lastPrinted>2022-05-21T18:08:57Z</cp:lastPrinted>
  <dcterms:created xsi:type="dcterms:W3CDTF">2019-03-06T11:23:46Z</dcterms:created>
  <dcterms:modified xsi:type="dcterms:W3CDTF">2022-10-28T13:18:53Z</dcterms:modified>
</cp:coreProperties>
</file>