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7730AD-8525-4252-910F-40B8AB16F931}" type="doc">
      <dgm:prSet loTypeId="urn:microsoft.com/office/officeart/2008/layout/LinedList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D224066-1CF0-438E-A898-D24242A92AC1}">
      <dgm:prSet/>
      <dgm:spPr/>
      <dgm:t>
        <a:bodyPr/>
        <a:lstStyle/>
        <a:p>
          <a:r>
            <a:rPr lang="en-GB" dirty="0"/>
            <a:t>Why Commonhold?</a:t>
          </a:r>
          <a:endParaRPr lang="en-US" dirty="0"/>
        </a:p>
      </dgm:t>
    </dgm:pt>
    <dgm:pt modelId="{83D1BABD-DF88-449A-8D39-AA107DBBDDF4}" type="parTrans" cxnId="{8788A112-1E20-496F-A7BC-29889B0776A1}">
      <dgm:prSet/>
      <dgm:spPr/>
      <dgm:t>
        <a:bodyPr/>
        <a:lstStyle/>
        <a:p>
          <a:endParaRPr lang="en-US"/>
        </a:p>
      </dgm:t>
    </dgm:pt>
    <dgm:pt modelId="{2FAC6862-2C80-468C-A8AD-B53569D93FA6}" type="sibTrans" cxnId="{8788A112-1E20-496F-A7BC-29889B0776A1}">
      <dgm:prSet/>
      <dgm:spPr/>
      <dgm:t>
        <a:bodyPr/>
        <a:lstStyle/>
        <a:p>
          <a:endParaRPr lang="en-US"/>
        </a:p>
      </dgm:t>
    </dgm:pt>
    <dgm:pt modelId="{865368CA-775E-428F-8FF2-DCF9510C3825}">
      <dgm:prSet/>
      <dgm:spPr/>
      <dgm:t>
        <a:bodyPr/>
        <a:lstStyle/>
        <a:p>
          <a:r>
            <a:rPr lang="en-GB" dirty="0"/>
            <a:t>What is Commonhold?</a:t>
          </a:r>
          <a:endParaRPr lang="en-US" dirty="0"/>
        </a:p>
      </dgm:t>
    </dgm:pt>
    <dgm:pt modelId="{8AE299D7-A046-4940-9778-18C91A2007EC}" type="parTrans" cxnId="{2149C4CC-F99E-4543-B37B-215A14C683C6}">
      <dgm:prSet/>
      <dgm:spPr/>
      <dgm:t>
        <a:bodyPr/>
        <a:lstStyle/>
        <a:p>
          <a:endParaRPr lang="en-US"/>
        </a:p>
      </dgm:t>
    </dgm:pt>
    <dgm:pt modelId="{3C6C0833-6E20-480D-AA92-1AF4EB35C608}" type="sibTrans" cxnId="{2149C4CC-F99E-4543-B37B-215A14C683C6}">
      <dgm:prSet/>
      <dgm:spPr/>
      <dgm:t>
        <a:bodyPr/>
        <a:lstStyle/>
        <a:p>
          <a:endParaRPr lang="en-US"/>
        </a:p>
      </dgm:t>
    </dgm:pt>
    <dgm:pt modelId="{08640650-A41A-4110-90AE-7E9C81F6BB7B}">
      <dgm:prSet/>
      <dgm:spPr/>
      <dgm:t>
        <a:bodyPr/>
        <a:lstStyle/>
        <a:p>
          <a:r>
            <a:rPr lang="en-GB" dirty="0"/>
            <a:t>How is Commonhold doing in practice?</a:t>
          </a:r>
          <a:endParaRPr lang="en-US" dirty="0"/>
        </a:p>
      </dgm:t>
    </dgm:pt>
    <dgm:pt modelId="{731D4A3B-DFD0-4856-8E18-FFF19A949A3A}" type="parTrans" cxnId="{CBBA9DDF-EE7E-47E7-A39A-DCE74AC8A322}">
      <dgm:prSet/>
      <dgm:spPr/>
      <dgm:t>
        <a:bodyPr/>
        <a:lstStyle/>
        <a:p>
          <a:endParaRPr lang="en-US"/>
        </a:p>
      </dgm:t>
    </dgm:pt>
    <dgm:pt modelId="{3310C037-7647-4E60-A1C4-385C20164E70}" type="sibTrans" cxnId="{CBBA9DDF-EE7E-47E7-A39A-DCE74AC8A322}">
      <dgm:prSet/>
      <dgm:spPr/>
      <dgm:t>
        <a:bodyPr/>
        <a:lstStyle/>
        <a:p>
          <a:endParaRPr lang="en-US"/>
        </a:p>
      </dgm:t>
    </dgm:pt>
    <dgm:pt modelId="{83E73C22-27BE-4234-9B30-67059D7AC856}">
      <dgm:prSet/>
      <dgm:spPr/>
      <dgm:t>
        <a:bodyPr/>
        <a:lstStyle/>
        <a:p>
          <a:r>
            <a:rPr lang="en-GB" dirty="0"/>
            <a:t>What is wrong with Commonhold?</a:t>
          </a:r>
          <a:endParaRPr lang="en-US" dirty="0"/>
        </a:p>
      </dgm:t>
    </dgm:pt>
    <dgm:pt modelId="{858187A0-1C6B-4B29-A209-2D1AFDAE16DA}" type="parTrans" cxnId="{B117738B-98D3-41D7-ADCF-145AADC26C04}">
      <dgm:prSet/>
      <dgm:spPr/>
      <dgm:t>
        <a:bodyPr/>
        <a:lstStyle/>
        <a:p>
          <a:endParaRPr lang="en-US"/>
        </a:p>
      </dgm:t>
    </dgm:pt>
    <dgm:pt modelId="{74B51EE6-5110-4031-9D0F-2A826A74AA19}" type="sibTrans" cxnId="{B117738B-98D3-41D7-ADCF-145AADC26C04}">
      <dgm:prSet/>
      <dgm:spPr/>
      <dgm:t>
        <a:bodyPr/>
        <a:lstStyle/>
        <a:p>
          <a:endParaRPr lang="en-US"/>
        </a:p>
      </dgm:t>
    </dgm:pt>
    <dgm:pt modelId="{9A7F235E-205D-4C26-B010-876FCC2035A7}">
      <dgm:prSet/>
      <dgm:spPr/>
      <dgm:t>
        <a:bodyPr/>
        <a:lstStyle/>
        <a:p>
          <a:r>
            <a:rPr lang="en-GB"/>
            <a:t>Proposed reforms &amp; reflections</a:t>
          </a:r>
          <a:endParaRPr lang="en-US"/>
        </a:p>
      </dgm:t>
    </dgm:pt>
    <dgm:pt modelId="{76FD4B70-9879-45FC-BB56-C0757CD50C2C}" type="parTrans" cxnId="{3B70C768-7C79-4A54-A1BE-42256C212D6E}">
      <dgm:prSet/>
      <dgm:spPr/>
      <dgm:t>
        <a:bodyPr/>
        <a:lstStyle/>
        <a:p>
          <a:endParaRPr lang="en-US"/>
        </a:p>
      </dgm:t>
    </dgm:pt>
    <dgm:pt modelId="{E7AB97A6-D04E-4EC8-AA77-8EC2BF2976F1}" type="sibTrans" cxnId="{3B70C768-7C79-4A54-A1BE-42256C212D6E}">
      <dgm:prSet/>
      <dgm:spPr/>
      <dgm:t>
        <a:bodyPr/>
        <a:lstStyle/>
        <a:p>
          <a:endParaRPr lang="en-US"/>
        </a:p>
      </dgm:t>
    </dgm:pt>
    <dgm:pt modelId="{41DAE3BB-3E1B-477C-96D5-4760A9D9E5FE}" type="pres">
      <dgm:prSet presAssocID="{727730AD-8525-4252-910F-40B8AB16F93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7F1F27F-0F38-4E06-9B35-0079382704C3}" type="pres">
      <dgm:prSet presAssocID="{BD224066-1CF0-438E-A898-D24242A92AC1}" presName="thickLine" presStyleLbl="alignNode1" presStyleIdx="0" presStyleCnt="5"/>
      <dgm:spPr/>
    </dgm:pt>
    <dgm:pt modelId="{706B485B-4F8F-46C3-B0A1-6EF824D72536}" type="pres">
      <dgm:prSet presAssocID="{BD224066-1CF0-438E-A898-D24242A92AC1}" presName="horz1" presStyleCnt="0"/>
      <dgm:spPr/>
    </dgm:pt>
    <dgm:pt modelId="{A7F08A09-05D3-4F8D-A0B4-AA3434C3789B}" type="pres">
      <dgm:prSet presAssocID="{BD224066-1CF0-438E-A898-D24242A92AC1}" presName="tx1" presStyleLbl="revTx" presStyleIdx="0" presStyleCnt="5"/>
      <dgm:spPr/>
      <dgm:t>
        <a:bodyPr/>
        <a:lstStyle/>
        <a:p>
          <a:endParaRPr lang="en-US"/>
        </a:p>
      </dgm:t>
    </dgm:pt>
    <dgm:pt modelId="{B18F14A9-8F87-4FE5-B7AB-966A6970AE9C}" type="pres">
      <dgm:prSet presAssocID="{BD224066-1CF0-438E-A898-D24242A92AC1}" presName="vert1" presStyleCnt="0"/>
      <dgm:spPr/>
    </dgm:pt>
    <dgm:pt modelId="{949AE3A9-AC73-4DA0-B3D3-37342CE54717}" type="pres">
      <dgm:prSet presAssocID="{865368CA-775E-428F-8FF2-DCF9510C3825}" presName="thickLine" presStyleLbl="alignNode1" presStyleIdx="1" presStyleCnt="5"/>
      <dgm:spPr/>
    </dgm:pt>
    <dgm:pt modelId="{48974CC1-EA1B-401A-8DF3-A702B2EEF452}" type="pres">
      <dgm:prSet presAssocID="{865368CA-775E-428F-8FF2-DCF9510C3825}" presName="horz1" presStyleCnt="0"/>
      <dgm:spPr/>
    </dgm:pt>
    <dgm:pt modelId="{C3980FB9-BA5D-43FA-AAC3-18E14CB5D78E}" type="pres">
      <dgm:prSet presAssocID="{865368CA-775E-428F-8FF2-DCF9510C3825}" presName="tx1" presStyleLbl="revTx" presStyleIdx="1" presStyleCnt="5"/>
      <dgm:spPr/>
      <dgm:t>
        <a:bodyPr/>
        <a:lstStyle/>
        <a:p>
          <a:endParaRPr lang="en-US"/>
        </a:p>
      </dgm:t>
    </dgm:pt>
    <dgm:pt modelId="{B2D83BD0-8601-4DD5-B12D-9DD8EDA20C5B}" type="pres">
      <dgm:prSet presAssocID="{865368CA-775E-428F-8FF2-DCF9510C3825}" presName="vert1" presStyleCnt="0"/>
      <dgm:spPr/>
    </dgm:pt>
    <dgm:pt modelId="{D9767CDB-BE09-44A6-AE20-2652B5FD7A49}" type="pres">
      <dgm:prSet presAssocID="{08640650-A41A-4110-90AE-7E9C81F6BB7B}" presName="thickLine" presStyleLbl="alignNode1" presStyleIdx="2" presStyleCnt="5"/>
      <dgm:spPr/>
    </dgm:pt>
    <dgm:pt modelId="{9FEFEB54-1397-42A5-A1E0-6774A6B98ADF}" type="pres">
      <dgm:prSet presAssocID="{08640650-A41A-4110-90AE-7E9C81F6BB7B}" presName="horz1" presStyleCnt="0"/>
      <dgm:spPr/>
    </dgm:pt>
    <dgm:pt modelId="{2028E51F-A1BE-45F1-83E8-661B634A465A}" type="pres">
      <dgm:prSet presAssocID="{08640650-A41A-4110-90AE-7E9C81F6BB7B}" presName="tx1" presStyleLbl="revTx" presStyleIdx="2" presStyleCnt="5"/>
      <dgm:spPr/>
      <dgm:t>
        <a:bodyPr/>
        <a:lstStyle/>
        <a:p>
          <a:endParaRPr lang="en-US"/>
        </a:p>
      </dgm:t>
    </dgm:pt>
    <dgm:pt modelId="{539E7B25-091A-4F07-895E-DECF1EB2EC15}" type="pres">
      <dgm:prSet presAssocID="{08640650-A41A-4110-90AE-7E9C81F6BB7B}" presName="vert1" presStyleCnt="0"/>
      <dgm:spPr/>
    </dgm:pt>
    <dgm:pt modelId="{8D4C700A-B10D-46A7-A4F0-645FEFBA8B22}" type="pres">
      <dgm:prSet presAssocID="{83E73C22-27BE-4234-9B30-67059D7AC856}" presName="thickLine" presStyleLbl="alignNode1" presStyleIdx="3" presStyleCnt="5"/>
      <dgm:spPr/>
    </dgm:pt>
    <dgm:pt modelId="{032E0A01-7B25-4567-A58C-CA10CA3C9ACB}" type="pres">
      <dgm:prSet presAssocID="{83E73C22-27BE-4234-9B30-67059D7AC856}" presName="horz1" presStyleCnt="0"/>
      <dgm:spPr/>
    </dgm:pt>
    <dgm:pt modelId="{6026AC5B-0B06-4BF7-BD58-CBDE681CDC10}" type="pres">
      <dgm:prSet presAssocID="{83E73C22-27BE-4234-9B30-67059D7AC856}" presName="tx1" presStyleLbl="revTx" presStyleIdx="3" presStyleCnt="5"/>
      <dgm:spPr/>
      <dgm:t>
        <a:bodyPr/>
        <a:lstStyle/>
        <a:p>
          <a:endParaRPr lang="en-US"/>
        </a:p>
      </dgm:t>
    </dgm:pt>
    <dgm:pt modelId="{60C1A220-CCC0-429A-9FE3-BE2797B9C400}" type="pres">
      <dgm:prSet presAssocID="{83E73C22-27BE-4234-9B30-67059D7AC856}" presName="vert1" presStyleCnt="0"/>
      <dgm:spPr/>
    </dgm:pt>
    <dgm:pt modelId="{1B33468A-B886-479C-9562-6F74387711D6}" type="pres">
      <dgm:prSet presAssocID="{9A7F235E-205D-4C26-B010-876FCC2035A7}" presName="thickLine" presStyleLbl="alignNode1" presStyleIdx="4" presStyleCnt="5"/>
      <dgm:spPr/>
    </dgm:pt>
    <dgm:pt modelId="{B2E28FF8-27E6-4E9E-9856-612F34CB8A82}" type="pres">
      <dgm:prSet presAssocID="{9A7F235E-205D-4C26-B010-876FCC2035A7}" presName="horz1" presStyleCnt="0"/>
      <dgm:spPr/>
    </dgm:pt>
    <dgm:pt modelId="{C05BF786-168D-4123-8897-24688EF1C3B9}" type="pres">
      <dgm:prSet presAssocID="{9A7F235E-205D-4C26-B010-876FCC2035A7}" presName="tx1" presStyleLbl="revTx" presStyleIdx="4" presStyleCnt="5"/>
      <dgm:spPr/>
      <dgm:t>
        <a:bodyPr/>
        <a:lstStyle/>
        <a:p>
          <a:endParaRPr lang="en-US"/>
        </a:p>
      </dgm:t>
    </dgm:pt>
    <dgm:pt modelId="{F822B267-9E03-4EF3-B505-2973C884568F}" type="pres">
      <dgm:prSet presAssocID="{9A7F235E-205D-4C26-B010-876FCC2035A7}" presName="vert1" presStyleCnt="0"/>
      <dgm:spPr/>
    </dgm:pt>
  </dgm:ptLst>
  <dgm:cxnLst>
    <dgm:cxn modelId="{78319014-1362-4D40-9720-341EE27DFC3B}" type="presOf" srcId="{9A7F235E-205D-4C26-B010-876FCC2035A7}" destId="{C05BF786-168D-4123-8897-24688EF1C3B9}" srcOrd="0" destOrd="0" presId="urn:microsoft.com/office/officeart/2008/layout/LinedList"/>
    <dgm:cxn modelId="{B117738B-98D3-41D7-ADCF-145AADC26C04}" srcId="{727730AD-8525-4252-910F-40B8AB16F931}" destId="{83E73C22-27BE-4234-9B30-67059D7AC856}" srcOrd="3" destOrd="0" parTransId="{858187A0-1C6B-4B29-A209-2D1AFDAE16DA}" sibTransId="{74B51EE6-5110-4031-9D0F-2A826A74AA19}"/>
    <dgm:cxn modelId="{2149C4CC-F99E-4543-B37B-215A14C683C6}" srcId="{727730AD-8525-4252-910F-40B8AB16F931}" destId="{865368CA-775E-428F-8FF2-DCF9510C3825}" srcOrd="1" destOrd="0" parTransId="{8AE299D7-A046-4940-9778-18C91A2007EC}" sibTransId="{3C6C0833-6E20-480D-AA92-1AF4EB35C608}"/>
    <dgm:cxn modelId="{11CC81C0-A69B-4BD1-A788-C6EB7F8F3844}" type="presOf" srcId="{727730AD-8525-4252-910F-40B8AB16F931}" destId="{41DAE3BB-3E1B-477C-96D5-4760A9D9E5FE}" srcOrd="0" destOrd="0" presId="urn:microsoft.com/office/officeart/2008/layout/LinedList"/>
    <dgm:cxn modelId="{A8BDF3BA-27FB-45F2-9251-E6D3024DEC00}" type="presOf" srcId="{865368CA-775E-428F-8FF2-DCF9510C3825}" destId="{C3980FB9-BA5D-43FA-AAC3-18E14CB5D78E}" srcOrd="0" destOrd="0" presId="urn:microsoft.com/office/officeart/2008/layout/LinedList"/>
    <dgm:cxn modelId="{CBBA9DDF-EE7E-47E7-A39A-DCE74AC8A322}" srcId="{727730AD-8525-4252-910F-40B8AB16F931}" destId="{08640650-A41A-4110-90AE-7E9C81F6BB7B}" srcOrd="2" destOrd="0" parTransId="{731D4A3B-DFD0-4856-8E18-FFF19A949A3A}" sibTransId="{3310C037-7647-4E60-A1C4-385C20164E70}"/>
    <dgm:cxn modelId="{8788A112-1E20-496F-A7BC-29889B0776A1}" srcId="{727730AD-8525-4252-910F-40B8AB16F931}" destId="{BD224066-1CF0-438E-A898-D24242A92AC1}" srcOrd="0" destOrd="0" parTransId="{83D1BABD-DF88-449A-8D39-AA107DBBDDF4}" sibTransId="{2FAC6862-2C80-468C-A8AD-B53569D93FA6}"/>
    <dgm:cxn modelId="{3B70C768-7C79-4A54-A1BE-42256C212D6E}" srcId="{727730AD-8525-4252-910F-40B8AB16F931}" destId="{9A7F235E-205D-4C26-B010-876FCC2035A7}" srcOrd="4" destOrd="0" parTransId="{76FD4B70-9879-45FC-BB56-C0757CD50C2C}" sibTransId="{E7AB97A6-D04E-4EC8-AA77-8EC2BF2976F1}"/>
    <dgm:cxn modelId="{CA5A524B-D03D-4663-8F98-86CF8B5559EA}" type="presOf" srcId="{BD224066-1CF0-438E-A898-D24242A92AC1}" destId="{A7F08A09-05D3-4F8D-A0B4-AA3434C3789B}" srcOrd="0" destOrd="0" presId="urn:microsoft.com/office/officeart/2008/layout/LinedList"/>
    <dgm:cxn modelId="{E84D4F13-4F16-40D1-85BC-B4B6621038D8}" type="presOf" srcId="{08640650-A41A-4110-90AE-7E9C81F6BB7B}" destId="{2028E51F-A1BE-45F1-83E8-661B634A465A}" srcOrd="0" destOrd="0" presId="urn:microsoft.com/office/officeart/2008/layout/LinedList"/>
    <dgm:cxn modelId="{3B151D07-44CF-471C-918C-A7EAE6EF1764}" type="presOf" srcId="{83E73C22-27BE-4234-9B30-67059D7AC856}" destId="{6026AC5B-0B06-4BF7-BD58-CBDE681CDC10}" srcOrd="0" destOrd="0" presId="urn:microsoft.com/office/officeart/2008/layout/LinedList"/>
    <dgm:cxn modelId="{9D701D59-5EC0-4D60-9E0D-8A2DFB7D29F9}" type="presParOf" srcId="{41DAE3BB-3E1B-477C-96D5-4760A9D9E5FE}" destId="{97F1F27F-0F38-4E06-9B35-0079382704C3}" srcOrd="0" destOrd="0" presId="urn:microsoft.com/office/officeart/2008/layout/LinedList"/>
    <dgm:cxn modelId="{E11288B8-FA71-42A0-AB42-D8F4F2AC260A}" type="presParOf" srcId="{41DAE3BB-3E1B-477C-96D5-4760A9D9E5FE}" destId="{706B485B-4F8F-46C3-B0A1-6EF824D72536}" srcOrd="1" destOrd="0" presId="urn:microsoft.com/office/officeart/2008/layout/LinedList"/>
    <dgm:cxn modelId="{08DE36E8-A8A5-4484-8D2E-B00728FAD15F}" type="presParOf" srcId="{706B485B-4F8F-46C3-B0A1-6EF824D72536}" destId="{A7F08A09-05D3-4F8D-A0B4-AA3434C3789B}" srcOrd="0" destOrd="0" presId="urn:microsoft.com/office/officeart/2008/layout/LinedList"/>
    <dgm:cxn modelId="{26338D8D-ED3E-4281-BB6A-F04E8230BA32}" type="presParOf" srcId="{706B485B-4F8F-46C3-B0A1-6EF824D72536}" destId="{B18F14A9-8F87-4FE5-B7AB-966A6970AE9C}" srcOrd="1" destOrd="0" presId="urn:microsoft.com/office/officeart/2008/layout/LinedList"/>
    <dgm:cxn modelId="{9B6C694C-5593-4A23-89DB-6B4839ECFB35}" type="presParOf" srcId="{41DAE3BB-3E1B-477C-96D5-4760A9D9E5FE}" destId="{949AE3A9-AC73-4DA0-B3D3-37342CE54717}" srcOrd="2" destOrd="0" presId="urn:microsoft.com/office/officeart/2008/layout/LinedList"/>
    <dgm:cxn modelId="{69726869-1062-49A6-95A4-A1FC46E05337}" type="presParOf" srcId="{41DAE3BB-3E1B-477C-96D5-4760A9D9E5FE}" destId="{48974CC1-EA1B-401A-8DF3-A702B2EEF452}" srcOrd="3" destOrd="0" presId="urn:microsoft.com/office/officeart/2008/layout/LinedList"/>
    <dgm:cxn modelId="{E1143667-6780-4D6D-8A1D-8282CE19A1CD}" type="presParOf" srcId="{48974CC1-EA1B-401A-8DF3-A702B2EEF452}" destId="{C3980FB9-BA5D-43FA-AAC3-18E14CB5D78E}" srcOrd="0" destOrd="0" presId="urn:microsoft.com/office/officeart/2008/layout/LinedList"/>
    <dgm:cxn modelId="{AE443EE5-EE5F-4CC1-AFB6-0F3CF346F3D9}" type="presParOf" srcId="{48974CC1-EA1B-401A-8DF3-A702B2EEF452}" destId="{B2D83BD0-8601-4DD5-B12D-9DD8EDA20C5B}" srcOrd="1" destOrd="0" presId="urn:microsoft.com/office/officeart/2008/layout/LinedList"/>
    <dgm:cxn modelId="{4E2AAC6E-5DF3-40CF-A013-0ED76D35C500}" type="presParOf" srcId="{41DAE3BB-3E1B-477C-96D5-4760A9D9E5FE}" destId="{D9767CDB-BE09-44A6-AE20-2652B5FD7A49}" srcOrd="4" destOrd="0" presId="urn:microsoft.com/office/officeart/2008/layout/LinedList"/>
    <dgm:cxn modelId="{1680B463-FA82-4EFB-82C2-34051DDBA242}" type="presParOf" srcId="{41DAE3BB-3E1B-477C-96D5-4760A9D9E5FE}" destId="{9FEFEB54-1397-42A5-A1E0-6774A6B98ADF}" srcOrd="5" destOrd="0" presId="urn:microsoft.com/office/officeart/2008/layout/LinedList"/>
    <dgm:cxn modelId="{27E4A178-3EC4-4DD1-A1A4-1768E98FB7F3}" type="presParOf" srcId="{9FEFEB54-1397-42A5-A1E0-6774A6B98ADF}" destId="{2028E51F-A1BE-45F1-83E8-661B634A465A}" srcOrd="0" destOrd="0" presId="urn:microsoft.com/office/officeart/2008/layout/LinedList"/>
    <dgm:cxn modelId="{A1F60B84-6056-4998-91E7-550F558478A1}" type="presParOf" srcId="{9FEFEB54-1397-42A5-A1E0-6774A6B98ADF}" destId="{539E7B25-091A-4F07-895E-DECF1EB2EC15}" srcOrd="1" destOrd="0" presId="urn:microsoft.com/office/officeart/2008/layout/LinedList"/>
    <dgm:cxn modelId="{8B62C599-8DE7-43E5-B677-0C22B7DF1E7E}" type="presParOf" srcId="{41DAE3BB-3E1B-477C-96D5-4760A9D9E5FE}" destId="{8D4C700A-B10D-46A7-A4F0-645FEFBA8B22}" srcOrd="6" destOrd="0" presId="urn:microsoft.com/office/officeart/2008/layout/LinedList"/>
    <dgm:cxn modelId="{4951D340-A805-4F18-9076-8CC442DBC2E2}" type="presParOf" srcId="{41DAE3BB-3E1B-477C-96D5-4760A9D9E5FE}" destId="{032E0A01-7B25-4567-A58C-CA10CA3C9ACB}" srcOrd="7" destOrd="0" presId="urn:microsoft.com/office/officeart/2008/layout/LinedList"/>
    <dgm:cxn modelId="{67981416-BFB6-4D0E-BFCB-30A225CAE00D}" type="presParOf" srcId="{032E0A01-7B25-4567-A58C-CA10CA3C9ACB}" destId="{6026AC5B-0B06-4BF7-BD58-CBDE681CDC10}" srcOrd="0" destOrd="0" presId="urn:microsoft.com/office/officeart/2008/layout/LinedList"/>
    <dgm:cxn modelId="{215ABF7D-BBD8-426E-AB7D-409957DBA734}" type="presParOf" srcId="{032E0A01-7B25-4567-A58C-CA10CA3C9ACB}" destId="{60C1A220-CCC0-429A-9FE3-BE2797B9C400}" srcOrd="1" destOrd="0" presId="urn:microsoft.com/office/officeart/2008/layout/LinedList"/>
    <dgm:cxn modelId="{E24972DA-BCFB-46F0-8B84-AE7ACC08ABFA}" type="presParOf" srcId="{41DAE3BB-3E1B-477C-96D5-4760A9D9E5FE}" destId="{1B33468A-B886-479C-9562-6F74387711D6}" srcOrd="8" destOrd="0" presId="urn:microsoft.com/office/officeart/2008/layout/LinedList"/>
    <dgm:cxn modelId="{34BCDFB9-ABA2-4803-A0B9-38B4D4C66BAB}" type="presParOf" srcId="{41DAE3BB-3E1B-477C-96D5-4760A9D9E5FE}" destId="{B2E28FF8-27E6-4E9E-9856-612F34CB8A82}" srcOrd="9" destOrd="0" presId="urn:microsoft.com/office/officeart/2008/layout/LinedList"/>
    <dgm:cxn modelId="{06B60B15-A6BD-47F9-BA68-E31118149034}" type="presParOf" srcId="{B2E28FF8-27E6-4E9E-9856-612F34CB8A82}" destId="{C05BF786-168D-4123-8897-24688EF1C3B9}" srcOrd="0" destOrd="0" presId="urn:microsoft.com/office/officeart/2008/layout/LinedList"/>
    <dgm:cxn modelId="{AE54DCB9-0FA1-4CA9-94BE-657B62D55144}" type="presParOf" srcId="{B2E28FF8-27E6-4E9E-9856-612F34CB8A82}" destId="{F822B267-9E03-4EF3-B505-2973C884568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1F27F-0F38-4E06-9B35-0079382704C3}">
      <dsp:nvSpPr>
        <dsp:cNvPr id="0" name=""/>
        <dsp:cNvSpPr/>
      </dsp:nvSpPr>
      <dsp:spPr>
        <a:xfrm>
          <a:off x="0" y="677"/>
          <a:ext cx="6357206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F08A09-05D3-4F8D-A0B4-AA3434C3789B}">
      <dsp:nvSpPr>
        <dsp:cNvPr id="0" name=""/>
        <dsp:cNvSpPr/>
      </dsp:nvSpPr>
      <dsp:spPr>
        <a:xfrm>
          <a:off x="0" y="677"/>
          <a:ext cx="6357206" cy="1108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/>
            <a:t>Why Commonhold?</a:t>
          </a:r>
          <a:endParaRPr lang="en-US" sz="2800" kern="1200" dirty="0"/>
        </a:p>
      </dsp:txBody>
      <dsp:txXfrm>
        <a:off x="0" y="677"/>
        <a:ext cx="6357206" cy="1108938"/>
      </dsp:txXfrm>
    </dsp:sp>
    <dsp:sp modelId="{949AE3A9-AC73-4DA0-B3D3-37342CE54717}">
      <dsp:nvSpPr>
        <dsp:cNvPr id="0" name=""/>
        <dsp:cNvSpPr/>
      </dsp:nvSpPr>
      <dsp:spPr>
        <a:xfrm>
          <a:off x="0" y="1109615"/>
          <a:ext cx="6357206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980FB9-BA5D-43FA-AAC3-18E14CB5D78E}">
      <dsp:nvSpPr>
        <dsp:cNvPr id="0" name=""/>
        <dsp:cNvSpPr/>
      </dsp:nvSpPr>
      <dsp:spPr>
        <a:xfrm>
          <a:off x="0" y="1109615"/>
          <a:ext cx="6357206" cy="1108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/>
            <a:t>What is Commonhold?</a:t>
          </a:r>
          <a:endParaRPr lang="en-US" sz="2800" kern="1200" dirty="0"/>
        </a:p>
      </dsp:txBody>
      <dsp:txXfrm>
        <a:off x="0" y="1109615"/>
        <a:ext cx="6357206" cy="1108938"/>
      </dsp:txXfrm>
    </dsp:sp>
    <dsp:sp modelId="{D9767CDB-BE09-44A6-AE20-2652B5FD7A49}">
      <dsp:nvSpPr>
        <dsp:cNvPr id="0" name=""/>
        <dsp:cNvSpPr/>
      </dsp:nvSpPr>
      <dsp:spPr>
        <a:xfrm>
          <a:off x="0" y="2218554"/>
          <a:ext cx="6357206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28E51F-A1BE-45F1-83E8-661B634A465A}">
      <dsp:nvSpPr>
        <dsp:cNvPr id="0" name=""/>
        <dsp:cNvSpPr/>
      </dsp:nvSpPr>
      <dsp:spPr>
        <a:xfrm>
          <a:off x="0" y="2218554"/>
          <a:ext cx="6357206" cy="1108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/>
            <a:t>How is Commonhold doing in practice?</a:t>
          </a:r>
          <a:endParaRPr lang="en-US" sz="2800" kern="1200" dirty="0"/>
        </a:p>
      </dsp:txBody>
      <dsp:txXfrm>
        <a:off x="0" y="2218554"/>
        <a:ext cx="6357206" cy="1108938"/>
      </dsp:txXfrm>
    </dsp:sp>
    <dsp:sp modelId="{8D4C700A-B10D-46A7-A4F0-645FEFBA8B22}">
      <dsp:nvSpPr>
        <dsp:cNvPr id="0" name=""/>
        <dsp:cNvSpPr/>
      </dsp:nvSpPr>
      <dsp:spPr>
        <a:xfrm>
          <a:off x="0" y="3327492"/>
          <a:ext cx="6357206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26AC5B-0B06-4BF7-BD58-CBDE681CDC10}">
      <dsp:nvSpPr>
        <dsp:cNvPr id="0" name=""/>
        <dsp:cNvSpPr/>
      </dsp:nvSpPr>
      <dsp:spPr>
        <a:xfrm>
          <a:off x="0" y="3327492"/>
          <a:ext cx="6357206" cy="1108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/>
            <a:t>What is wrong with Commonhold?</a:t>
          </a:r>
          <a:endParaRPr lang="en-US" sz="2800" kern="1200" dirty="0"/>
        </a:p>
      </dsp:txBody>
      <dsp:txXfrm>
        <a:off x="0" y="3327492"/>
        <a:ext cx="6357206" cy="1108938"/>
      </dsp:txXfrm>
    </dsp:sp>
    <dsp:sp modelId="{1B33468A-B886-479C-9562-6F74387711D6}">
      <dsp:nvSpPr>
        <dsp:cNvPr id="0" name=""/>
        <dsp:cNvSpPr/>
      </dsp:nvSpPr>
      <dsp:spPr>
        <a:xfrm>
          <a:off x="0" y="4436431"/>
          <a:ext cx="6357206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5BF786-168D-4123-8897-24688EF1C3B9}">
      <dsp:nvSpPr>
        <dsp:cNvPr id="0" name=""/>
        <dsp:cNvSpPr/>
      </dsp:nvSpPr>
      <dsp:spPr>
        <a:xfrm>
          <a:off x="0" y="4436431"/>
          <a:ext cx="6357206" cy="1108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/>
            <a:t>Proposed reforms &amp; reflections</a:t>
          </a:r>
          <a:endParaRPr lang="en-US" sz="2800" kern="1200"/>
        </a:p>
      </dsp:txBody>
      <dsp:txXfrm>
        <a:off x="0" y="4436431"/>
        <a:ext cx="6357206" cy="1108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85E21-088A-42C6-B7BE-49B75B147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B2D655-E7FE-4913-B4CB-179E14FC4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C17C9-E7F7-4815-886C-0506F5E13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E3FD0-67D6-4A7E-BB23-FEFEA37DC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E7FD9-9225-41A1-8A51-1CA2A5EDA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902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C33A3-3147-4571-A635-CDF4DD20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CEDED-36FB-41E6-9F96-8382E69C3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E9DD7-4429-4F0F-B5FF-06FF29628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7F590-F04F-4107-8C47-32093B5C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D7D6C-E01C-41ED-B468-CA15B0237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161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ABFAA5-1EB6-457B-98D6-9425A6BE83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787463-0009-4B6A-9F26-B4A656080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2B210-BF44-44F6-A1DF-702AC0A23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0CE6-80E6-4166-84AC-F1022C6C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A9B47-DD34-41A9-AF2F-D86AF92D7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84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6F969-F255-4B26-9E65-5916E007F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9A493-B71D-4A38-ACBD-2C7238DAF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DE962-03CE-4C2C-81A0-231C125DD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1FD43-0793-4155-89C1-CED01314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73AFD-F6CF-44BF-97B2-0FEE1D890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5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876FD-B8D9-432D-9530-CE47B6050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C9FF8-6E4A-4EAC-B208-E1A98826F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158F2-5002-4BB8-A9B8-87DD0278D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528BC-66B4-41C1-B90D-90CCD79F0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A6706-F34B-4B9C-A5BC-45A6ECE0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6055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F9871-EBDB-439F-86B5-BC156E092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3E73E-E8FC-456F-8C5C-366E927A9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E6E1A4-22E0-43B5-97BA-324AFE14E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7ED9A-5AA0-4774-9486-BEAE48555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91540-9D57-4765-B293-BF5C9883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34D87B-541F-4F42-8D69-66B69466D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6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82F99-3E93-4011-864C-867C6110A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00F8D-074F-4CCF-ABE4-0DEFF69BA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D5228-7DF3-418D-BC4F-A8F5FAFE1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741979-397D-4BFB-BCA7-3AF846139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A813FF-2A2E-4443-99EE-998F28266B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0F977B-C6BD-435A-A692-9FAE6A31B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B769A-6995-4AAA-9B9B-197542C63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E3F80D-23F1-4658-95B2-2D7CDB367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45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9F5B1-BBAF-47FB-90AD-FF191CEEF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4C7EA6-89EE-49F0-9569-76639EDD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5E485-40E8-4D49-946A-F5434EF12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973A5-5D39-4373-8B8E-9F928F4DF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72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A1CE94-E7CE-44E8-99D2-F3D72773E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EDBB7D-9867-477C-9592-BB1408D6B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53B334-9DA9-4023-ABEF-67B533EF6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16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319A4-4220-43E2-B209-0F3DD9AE5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A63AD-01DD-4B64-BABC-4FF16D48D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D3A362-4E56-4256-97AA-E36E1546A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A848C-E932-4C8D-8BF4-699B18FE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EC81A-9993-43B3-8CAA-1BC6610BC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6139F-2C41-4B1E-8111-55174C142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16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DD95E-EE89-45C2-9CA5-B3B725D49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60013B-5587-45C3-AF61-354BC77C0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C1412D-4DE0-4BAA-8202-52ABB3054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0F5ED-A585-4AE1-A2B5-1CA933FB8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A0CBE-51E0-4027-808E-A10CB53C4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64EE34-37DF-4D77-9DBC-31AF43D1C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635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065EC0-0840-45BA-805D-38DFB81CE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3E770-90F5-4BA9-A1A4-3BE924685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8A59A-4546-4996-BF3F-4596CA0852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9F5F8-61A4-4CD6-A93C-3DE031B5F745}" type="datetimeFigureOut">
              <a:rPr lang="en-GB" smtClean="0"/>
              <a:t>23/09/2022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2B05B-31CE-41A5-9D93-62BCCC9FBE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AA0B5-BB01-4B8D-84A2-54BAB977E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88A2B-7669-473F-8DB7-01BDDE5FD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83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7981C0-0F9F-405F-8F5F-06DB8547E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3557" y="759284"/>
            <a:ext cx="10684151" cy="1991979"/>
          </a:xfrm>
        </p:spPr>
        <p:txBody>
          <a:bodyPr anchor="b">
            <a:normAutofit/>
          </a:bodyPr>
          <a:lstStyle/>
          <a:p>
            <a:r>
              <a:rPr lang="en-GB" sz="4400" dirty="0">
                <a:solidFill>
                  <a:schemeClr val="tx2"/>
                </a:solidFill>
                <a:latin typeface="Amasis MT Pro Medium" panose="020B0604020202020204" pitchFamily="18" charset="0"/>
              </a:rPr>
              <a:t>The Struggle of English Commonhold</a:t>
            </a:r>
            <a:br>
              <a:rPr lang="en-GB" sz="4400" dirty="0">
                <a:solidFill>
                  <a:schemeClr val="tx2"/>
                </a:solidFill>
                <a:latin typeface="Amasis MT Pro Medium" panose="020B0604020202020204" pitchFamily="18" charset="0"/>
              </a:rPr>
            </a:br>
            <a:r>
              <a:rPr lang="en-GB" sz="4400" dirty="0">
                <a:solidFill>
                  <a:schemeClr val="tx2"/>
                </a:solidFill>
                <a:latin typeface="Amasis MT Pro Medium" panose="020B0604020202020204" pitchFamily="18" charset="0"/>
              </a:rPr>
              <a:t/>
            </a:r>
            <a:br>
              <a:rPr lang="en-GB" sz="4400" dirty="0">
                <a:solidFill>
                  <a:schemeClr val="tx2"/>
                </a:solidFill>
                <a:latin typeface="Amasis MT Pro Medium" panose="020B0604020202020204" pitchFamily="18" charset="0"/>
              </a:rPr>
            </a:br>
            <a:r>
              <a:rPr lang="en-GB" sz="2000" dirty="0">
                <a:solidFill>
                  <a:schemeClr val="tx2"/>
                </a:solidFill>
                <a:latin typeface="Amasis MT Pro Medium" panose="020B0604020202020204" pitchFamily="18" charset="0"/>
              </a:rPr>
              <a:t>&amp; some thoughts for reforming Scottish law of the tenement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471D64-5249-4043-A52F-E46B39BCB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461" y="3225350"/>
            <a:ext cx="9469211" cy="865639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Century" panose="02040604050505020304" pitchFamily="18" charset="0"/>
              </a:rPr>
              <a:t>Lu Xu, Lancaster University Law School</a:t>
            </a:r>
            <a:endParaRPr lang="en-GB" dirty="0">
              <a:solidFill>
                <a:schemeClr val="accent2"/>
              </a:solidFill>
              <a:latin typeface="Century" panose="020406040505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 descr="A picture containing outdoor, building, sky, city&#10;&#10;Description automatically generated">
            <a:extLst>
              <a:ext uri="{FF2B5EF4-FFF2-40B4-BE49-F238E27FC236}">
                <a16:creationId xmlns:a16="http://schemas.microsoft.com/office/drawing/2014/main" id="{BF206F37-B2E6-44BF-946B-AA8F2489E46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5" y="3666226"/>
            <a:ext cx="12191695" cy="3191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227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642AB1-F96C-4709-9804-A0C0584E6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5412920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Practical challenges for commonhold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C1194-C69E-422E-811F-504E79A07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700" y="624568"/>
            <a:ext cx="5753098" cy="5412920"/>
          </a:xfrm>
        </p:spPr>
        <p:txBody>
          <a:bodyPr anchor="ctr">
            <a:normAutofit/>
          </a:bodyPr>
          <a:lstStyle/>
          <a:p>
            <a:r>
              <a:rPr lang="en-GB" sz="2400" dirty="0"/>
              <a:t>Competing against leasehold</a:t>
            </a:r>
          </a:p>
          <a:p>
            <a:r>
              <a:rPr lang="en-GB" sz="2400" dirty="0"/>
              <a:t>Imbalance of influence, power, benefit and interest</a:t>
            </a:r>
          </a:p>
          <a:p>
            <a:pPr lvl="1"/>
            <a:r>
              <a:rPr lang="en-GB" dirty="0"/>
              <a:t>Theorists</a:t>
            </a:r>
          </a:p>
          <a:p>
            <a:pPr lvl="1"/>
            <a:r>
              <a:rPr lang="en-GB" dirty="0"/>
              <a:t>Developers / legal advisors</a:t>
            </a:r>
          </a:p>
          <a:p>
            <a:pPr lvl="1"/>
            <a:r>
              <a:rPr lang="en-GB" dirty="0"/>
              <a:t>Buyers / owners</a:t>
            </a:r>
          </a:p>
          <a:p>
            <a:pPr lvl="1"/>
            <a:r>
              <a:rPr lang="en-GB" dirty="0"/>
              <a:t>Mortgage lenders</a:t>
            </a:r>
          </a:p>
          <a:p>
            <a:r>
              <a:rPr lang="en-GB" sz="2400" dirty="0"/>
              <a:t>Lack of understanding across the whole spectrum due to the absence of any scale or momentum of commonhold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6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8C248D-17DC-4E41-B675-5BF6E88E5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Proposed Reforms</a:t>
            </a:r>
            <a:endParaRPr lang="en-GB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B4D3E-9AE6-4291-9DF7-90C432250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Flesh out the operational details for the company limited by guarantee</a:t>
            </a:r>
          </a:p>
          <a:p>
            <a:r>
              <a:rPr lang="en-GB" dirty="0"/>
              <a:t>More sophisticated structures if needed (e.g. different ‘sections’ for commercial and residential units within a larger commonhold scheme)</a:t>
            </a:r>
          </a:p>
          <a:p>
            <a:r>
              <a:rPr lang="en-GB" dirty="0"/>
              <a:t>Conversion from leasehold with only 50% consent from owners (but who pays the conversion cost on behalf of those who are not in support of conversion?)</a:t>
            </a:r>
          </a:p>
          <a:p>
            <a:r>
              <a:rPr lang="en-GB" dirty="0"/>
              <a:t>Ground rent now banned in new leasehold from July 2022</a:t>
            </a:r>
          </a:p>
        </p:txBody>
      </p:sp>
    </p:spTree>
    <p:extLst>
      <p:ext uri="{BB962C8B-B14F-4D97-AF65-F5344CB8AC3E}">
        <p14:creationId xmlns:p14="http://schemas.microsoft.com/office/powerpoint/2010/main" val="209798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ACEDE7-DFDD-4984-AC8E-85DAE6CDD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Reflections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9AB87-CA48-46E2-BF60-75A671471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GB" sz="2400"/>
              <a:t>Starting a brand new system to compete against the well established practice is always challenging.</a:t>
            </a:r>
          </a:p>
          <a:p>
            <a:endParaRPr lang="en-GB" sz="2400"/>
          </a:p>
          <a:p>
            <a:r>
              <a:rPr lang="en-GB" sz="2400"/>
              <a:t>Theoretical advantages are not enough to overcome practical obstacles, vested interest and inertia.</a:t>
            </a:r>
          </a:p>
          <a:p>
            <a:endParaRPr lang="en-GB" sz="2400"/>
          </a:p>
          <a:p>
            <a:r>
              <a:rPr lang="en-GB" sz="2400"/>
              <a:t>Law reforms in this area require coordinated and conjoined efforts from the legislature, the executive, developers, banks, professionals and the general public.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70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E07B21-B512-4C70-81B4-3F233D59A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Outline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9E1B33-EE9C-7614-1135-8E7729FCD3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914547"/>
              </p:ext>
            </p:extLst>
          </p:nvPr>
        </p:nvGraphicFramePr>
        <p:xfrm>
          <a:off x="4581727" y="649480"/>
          <a:ext cx="6357206" cy="5546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728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E47EE-D9C7-42F6-8382-A22DA9B54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GB" dirty="0"/>
              <a:t>Why Commonhold?</a:t>
            </a:r>
            <a:endParaRPr lang="en-GB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17D85-CC58-4634-A86B-AE5E9C4A4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endParaRPr lang="en-GB" sz="2400" dirty="0"/>
          </a:p>
          <a:p>
            <a:r>
              <a:rPr lang="en-GB" sz="2400" dirty="0"/>
              <a:t>Positive burdens on land for building maintenance</a:t>
            </a:r>
          </a:p>
          <a:p>
            <a:pPr lvl="1"/>
            <a:r>
              <a:rPr lang="en-GB" dirty="0"/>
              <a:t>History – 1840s</a:t>
            </a:r>
          </a:p>
          <a:p>
            <a:pPr lvl="1"/>
            <a:r>
              <a:rPr lang="en-GB" dirty="0"/>
              <a:t>Restrictive covenants (England) vs real burdens (Scotland)</a:t>
            </a:r>
          </a:p>
          <a:p>
            <a:endParaRPr lang="en-GB" sz="2400" dirty="0"/>
          </a:p>
          <a:p>
            <a:r>
              <a:rPr lang="en-GB" sz="2400" dirty="0"/>
              <a:t>Two possible solutions</a:t>
            </a:r>
          </a:p>
          <a:p>
            <a:pPr lvl="1"/>
            <a:r>
              <a:rPr lang="en-GB" dirty="0"/>
              <a:t>Statutory ‘land obligations’ – still waiting to happen, since 1965</a:t>
            </a:r>
          </a:p>
          <a:p>
            <a:pPr lvl="1"/>
            <a:r>
              <a:rPr lang="en-GB" dirty="0"/>
              <a:t>Leasehold – getting rid of ‘land-ownership’ through contractual obligations</a:t>
            </a:r>
          </a:p>
        </p:txBody>
      </p:sp>
    </p:spTree>
    <p:extLst>
      <p:ext uri="{BB962C8B-B14F-4D97-AF65-F5344CB8AC3E}">
        <p14:creationId xmlns:p14="http://schemas.microsoft.com/office/powerpoint/2010/main" val="257694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C9D585-23E1-4AB6-9446-68ACE4FCC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Leasehold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FBE0D-1E81-4201-8DA9-276DF4F10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695" y="649480"/>
            <a:ext cx="7357583" cy="5546047"/>
          </a:xfrm>
        </p:spPr>
        <p:txBody>
          <a:bodyPr anchor="ctr">
            <a:normAutofit/>
          </a:bodyPr>
          <a:lstStyle/>
          <a:p>
            <a:endParaRPr lang="en-GB" sz="2000" dirty="0"/>
          </a:p>
          <a:p>
            <a:r>
              <a:rPr lang="en-GB" sz="2000" dirty="0"/>
              <a:t>The ‘fundamentally flawed’ system of leasehold</a:t>
            </a:r>
          </a:p>
          <a:p>
            <a:endParaRPr lang="en-GB" sz="2000" dirty="0"/>
          </a:p>
          <a:p>
            <a:r>
              <a:rPr lang="en-GB" sz="2000" dirty="0"/>
              <a:t>Systemic mismatch of power, interest, purpose and responsibility between the freeholder and leaseholders</a:t>
            </a:r>
          </a:p>
          <a:p>
            <a:endParaRPr lang="en-GB" sz="2000" dirty="0"/>
          </a:p>
          <a:p>
            <a:r>
              <a:rPr lang="en-GB" sz="2000" dirty="0"/>
              <a:t>A long list of problems: excessive ground rent, high charges for consent, poor management and maintenance, safety concerns </a:t>
            </a:r>
          </a:p>
        </p:txBody>
      </p:sp>
    </p:spTree>
    <p:extLst>
      <p:ext uri="{BB962C8B-B14F-4D97-AF65-F5344CB8AC3E}">
        <p14:creationId xmlns:p14="http://schemas.microsoft.com/office/powerpoint/2010/main" val="265915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9E9E96-BECE-41BE-9119-D50DF70AE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GB" sz="3700">
                <a:solidFill>
                  <a:srgbClr val="FFFFFF"/>
                </a:solidFill>
              </a:rPr>
              <a:t>What is Commonhold?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17F79-4CBD-43E8-8BFC-25802D53A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144514" cy="4730834"/>
          </a:xfrm>
        </p:spPr>
        <p:txBody>
          <a:bodyPr>
            <a:normAutofit/>
          </a:bodyPr>
          <a:lstStyle/>
          <a:p>
            <a:r>
              <a:rPr lang="en-GB" sz="2400" dirty="0"/>
              <a:t>Statutory structure of land / apartment ownership and management</a:t>
            </a:r>
          </a:p>
          <a:p>
            <a:endParaRPr lang="en-GB" sz="2400" dirty="0"/>
          </a:p>
          <a:p>
            <a:r>
              <a:rPr lang="en-GB" sz="2400" dirty="0"/>
              <a:t>First proposed in 1987, enacted by the Commonhold and Leasehold Reform Act 2002, commenced in 2004</a:t>
            </a:r>
          </a:p>
          <a:p>
            <a:endParaRPr lang="en-GB" sz="2400" dirty="0"/>
          </a:p>
          <a:p>
            <a:r>
              <a:rPr lang="en-GB" sz="2400" dirty="0"/>
              <a:t>Many comparable systems around the world: condominium, strata title, sectional title</a:t>
            </a:r>
          </a:p>
        </p:txBody>
      </p:sp>
    </p:spTree>
    <p:extLst>
      <p:ext uri="{BB962C8B-B14F-4D97-AF65-F5344CB8AC3E}">
        <p14:creationId xmlns:p14="http://schemas.microsoft.com/office/powerpoint/2010/main" val="21230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10C200-47B5-45DD-BAA8-3E3961E53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4100">
                <a:solidFill>
                  <a:srgbClr val="FFFFFF"/>
                </a:solidFill>
              </a:rPr>
              <a:t>Components of Commonhold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52351-B7FC-4275-B5DA-FD04940EF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Individual ownership of each ‘commonhold unit’</a:t>
            </a:r>
          </a:p>
          <a:p>
            <a:endParaRPr lang="en-GB" dirty="0"/>
          </a:p>
          <a:p>
            <a:r>
              <a:rPr lang="en-GB" dirty="0"/>
              <a:t>Membership of commonhold association (the body corporate)</a:t>
            </a:r>
          </a:p>
          <a:p>
            <a:endParaRPr lang="en-GB" dirty="0"/>
          </a:p>
          <a:p>
            <a:r>
              <a:rPr lang="en-GB" dirty="0"/>
              <a:t>The commonhold association owns all common parts outside of individual units.</a:t>
            </a:r>
          </a:p>
          <a:p>
            <a:pPr lvl="1"/>
            <a:r>
              <a:rPr lang="en-GB" dirty="0"/>
              <a:t>No co-ownership of common parts by any individual owners</a:t>
            </a:r>
          </a:p>
          <a:p>
            <a:pPr lvl="1"/>
            <a:r>
              <a:rPr lang="en-GB" dirty="0"/>
              <a:t>Ownership and control through the commonhold association enhances its role</a:t>
            </a:r>
          </a:p>
        </p:txBody>
      </p:sp>
    </p:spTree>
    <p:extLst>
      <p:ext uri="{BB962C8B-B14F-4D97-AF65-F5344CB8AC3E}">
        <p14:creationId xmlns:p14="http://schemas.microsoft.com/office/powerpoint/2010/main" val="108999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Figures of houses in different position and sizes">
            <a:extLst>
              <a:ext uri="{FF2B5EF4-FFF2-40B4-BE49-F238E27FC236}">
                <a16:creationId xmlns:a16="http://schemas.microsoft.com/office/drawing/2014/main" id="{CF7F4DD0-9A5A-DA2C-8F6E-CDBB634095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40" r="38834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!!Arc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897493-AC94-4491-B4BC-3C6F4489A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GB" dirty="0"/>
              <a:t>Advantages of Commonhold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0FD82-092A-4C15-A7BF-DAF0D79F7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r>
              <a:rPr lang="en-GB" sz="2200" dirty="0"/>
              <a:t>Ownership (freehold tenure) of units</a:t>
            </a:r>
          </a:p>
          <a:p>
            <a:endParaRPr lang="en-GB" sz="2200" dirty="0"/>
          </a:p>
          <a:p>
            <a:r>
              <a:rPr lang="en-GB" sz="2200" dirty="0"/>
              <a:t>Minimal common ownership – takes away much of the difficulty of property law</a:t>
            </a:r>
          </a:p>
          <a:p>
            <a:endParaRPr lang="en-GB" sz="2200" dirty="0"/>
          </a:p>
          <a:p>
            <a:r>
              <a:rPr lang="en-GB" sz="2200" dirty="0"/>
              <a:t>Commonhold association as the obvious entity for ownership (of common parts), maintenance and management</a:t>
            </a:r>
          </a:p>
          <a:p>
            <a:endParaRPr lang="en-GB" sz="2200" dirty="0"/>
          </a:p>
          <a:p>
            <a:r>
              <a:rPr lang="en-GB" sz="2200" dirty="0"/>
              <a:t>No systemic conflict of interests in general among owner members and the association</a:t>
            </a:r>
          </a:p>
        </p:txBody>
      </p:sp>
    </p:spTree>
    <p:extLst>
      <p:ext uri="{BB962C8B-B14F-4D97-AF65-F5344CB8AC3E}">
        <p14:creationId xmlns:p14="http://schemas.microsoft.com/office/powerpoint/2010/main" val="324540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4AADC-752D-4928-86F7-771DAFA43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en-GB" sz="4100">
                <a:solidFill>
                  <a:schemeClr val="bg1"/>
                </a:solidFill>
              </a:rPr>
              <a:t>Commonhold in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EE8DF-75CA-49E4-BE8C-E3260B0BF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r>
              <a:rPr lang="en-GB" sz="2400" dirty="0"/>
              <a:t>Governmental estimate following the 2002 Act: 6,500 new commonhold units every year (relative to 110,000 new leasehold units)</a:t>
            </a:r>
          </a:p>
          <a:p>
            <a:endParaRPr lang="en-GB" sz="2400" dirty="0"/>
          </a:p>
          <a:p>
            <a:r>
              <a:rPr lang="en-GB" sz="2400" dirty="0"/>
              <a:t>By 2014, 16 schemes comprising 141 commonhold units in England and Wales.</a:t>
            </a:r>
          </a:p>
          <a:p>
            <a:endParaRPr lang="en-GB" sz="2400" dirty="0"/>
          </a:p>
          <a:p>
            <a:r>
              <a:rPr lang="en-GB" sz="2400" dirty="0"/>
              <a:t>By 2020, little change to commonhold.</a:t>
            </a:r>
          </a:p>
          <a:p>
            <a:endParaRPr lang="en-GB" sz="2400" dirty="0"/>
          </a:p>
          <a:p>
            <a:r>
              <a:rPr lang="en-GB" sz="2400" dirty="0"/>
              <a:t>In comparison, over 200,000 new leasehold dwellings are created each year.</a:t>
            </a:r>
          </a:p>
        </p:txBody>
      </p:sp>
    </p:spTree>
    <p:extLst>
      <p:ext uri="{BB962C8B-B14F-4D97-AF65-F5344CB8AC3E}">
        <p14:creationId xmlns:p14="http://schemas.microsoft.com/office/powerpoint/2010/main" val="37431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F0B0DE-FD79-42B1-853F-1B850EBF2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4600">
                <a:solidFill>
                  <a:srgbClr val="FFFFFF"/>
                </a:solidFill>
              </a:rPr>
              <a:t>What’s wrong with Commonhold?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F3AEE-A37B-4B8C-A1A1-FA3B43722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GB" sz="2200" dirty="0"/>
              <a:t>Some doctrinal issues for consideration</a:t>
            </a:r>
          </a:p>
          <a:p>
            <a:pPr lvl="1"/>
            <a:r>
              <a:rPr lang="en-GB" sz="2200" dirty="0"/>
              <a:t>Commonhold association as a company limited by guarantee</a:t>
            </a:r>
          </a:p>
          <a:p>
            <a:pPr lvl="1"/>
            <a:r>
              <a:rPr lang="en-GB" sz="2200" dirty="0"/>
              <a:t>Lack of enforcement measures</a:t>
            </a:r>
          </a:p>
          <a:p>
            <a:pPr lvl="1"/>
            <a:r>
              <a:rPr lang="en-GB" sz="2200" dirty="0"/>
              <a:t>Lack of dispute resolution capacity</a:t>
            </a:r>
          </a:p>
          <a:p>
            <a:pPr lvl="1"/>
            <a:r>
              <a:rPr lang="en-GB" sz="2200" dirty="0"/>
              <a:t>Statutory default structure not sophisticated enough to deal with large, complicated, mixed-use developments</a:t>
            </a:r>
          </a:p>
          <a:p>
            <a:pPr lvl="1"/>
            <a:r>
              <a:rPr lang="en-GB" sz="2200" dirty="0"/>
              <a:t>Almost impossible to convert leasehold into commonhold due to the requirement of unanimous consent</a:t>
            </a:r>
          </a:p>
          <a:p>
            <a:r>
              <a:rPr lang="en-GB" sz="2200" dirty="0"/>
              <a:t>Overall the legal framework is workable without significant difficulties for the small number of commonhold schemes in operation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56954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CDEFF26B41FC4EBE047BA539D8A916" ma:contentTypeVersion="10" ma:contentTypeDescription="Create a new document." ma:contentTypeScope="" ma:versionID="44bb51b0c8921247fc70cf5bba66f100">
  <xsd:schema xmlns:xsd="http://www.w3.org/2001/XMLSchema" xmlns:xs="http://www.w3.org/2001/XMLSchema" xmlns:p="http://schemas.microsoft.com/office/2006/metadata/properties" xmlns:ns3="04c2ad2a-64ee-43bb-8057-bcc149cdce45" targetNamespace="http://schemas.microsoft.com/office/2006/metadata/properties" ma:root="true" ma:fieldsID="57a682a8b97b61ad9cde3ec9c4f6a9be" ns3:_="">
    <xsd:import namespace="04c2ad2a-64ee-43bb-8057-bcc149cdce4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c2ad2a-64ee-43bb-8057-bcc149cdce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60540D2-D6B4-44F8-8568-E951456483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c2ad2a-64ee-43bb-8057-bcc149cdce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21AB93-7573-43E4-93AF-FE58667ED7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343181-98B7-4ED8-8FBC-EFA3627400BF}">
  <ds:schemaRefs>
    <ds:schemaRef ds:uri="http://purl.org/dc/elements/1.1/"/>
    <ds:schemaRef ds:uri="http://schemas.microsoft.com/office/2006/metadata/properties"/>
    <ds:schemaRef ds:uri="http://purl.org/dc/terms/"/>
    <ds:schemaRef ds:uri="04c2ad2a-64ee-43bb-8057-bcc149cdce45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605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Amasis MT Pro Medium</vt:lpstr>
      <vt:lpstr>Arial</vt:lpstr>
      <vt:lpstr>Calibri</vt:lpstr>
      <vt:lpstr>Century</vt:lpstr>
      <vt:lpstr>等线</vt:lpstr>
      <vt:lpstr>等线 Light</vt:lpstr>
      <vt:lpstr>Office Theme</vt:lpstr>
      <vt:lpstr>The Struggle of English Commonhold  &amp; some thoughts for reforming Scottish law of the tenement</vt:lpstr>
      <vt:lpstr>Outline</vt:lpstr>
      <vt:lpstr>Why Commonhold?</vt:lpstr>
      <vt:lpstr>Leasehold</vt:lpstr>
      <vt:lpstr>What is Commonhold?</vt:lpstr>
      <vt:lpstr>Components of Commonhold</vt:lpstr>
      <vt:lpstr>Advantages of Commonhold</vt:lpstr>
      <vt:lpstr>Commonhold in practice</vt:lpstr>
      <vt:lpstr>What’s wrong with Commonhold?</vt:lpstr>
      <vt:lpstr>Practical challenges for commonhold</vt:lpstr>
      <vt:lpstr>Proposed Reforms</vt:lpstr>
      <vt:lpstr>Reflections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Struggle of English Commonhold  &amp; some thoughts for reforming Scottish law of the tenement</dc:title>
  <dc:creator>Lu Xu</dc:creator>
  <cp:lastModifiedBy>Wilma Campbell</cp:lastModifiedBy>
  <cp:revision>13</cp:revision>
  <dcterms:created xsi:type="dcterms:W3CDTF">2022-09-06T10:22:16Z</dcterms:created>
  <dcterms:modified xsi:type="dcterms:W3CDTF">2022-09-23T12:03:53Z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0x01010053CDEFF26B41FC4EBE047BA539D8A916</vt:lpwstr>
  </property>
</Properties>
</file>