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2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60" r:id="rId4"/>
    <p:sldId id="272" r:id="rId5"/>
    <p:sldId id="273" r:id="rId6"/>
    <p:sldId id="288" r:id="rId7"/>
    <p:sldId id="279" r:id="rId8"/>
    <p:sldId id="280" r:id="rId9"/>
    <p:sldId id="281" r:id="rId10"/>
    <p:sldId id="282" r:id="rId11"/>
    <p:sldId id="283" r:id="rId12"/>
    <p:sldId id="289" r:id="rId13"/>
    <p:sldId id="284" r:id="rId14"/>
    <p:sldId id="286" r:id="rId15"/>
    <p:sldId id="287" r:id="rId16"/>
    <p:sldId id="278" r:id="rId17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Passinhas" initials="SP" lastIdx="5" clrIdx="0">
    <p:extLst>
      <p:ext uri="{19B8F6BF-5375-455C-9EA6-DF929625EA0E}">
        <p15:presenceInfo xmlns:p15="http://schemas.microsoft.com/office/powerpoint/2012/main" userId="S-1-5-21-2555951968-2200985608-2199091920-10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1T09:18:28.232" idx="2">
    <p:pos x="10" y="10"/>
    <p:text>pag. 1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1T09:19:58.440" idx="5">
    <p:pos x="10" y="10"/>
    <p:text>p. 4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4AB47-A6E3-478F-A155-CA93871ADA9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1558C402-C4ED-45E8-886F-A6472891804B}">
      <dgm:prSet phldrT="[Texto]"/>
      <dgm:spPr/>
      <dgm:t>
        <a:bodyPr/>
        <a:lstStyle/>
        <a:p>
          <a:r>
            <a:rPr lang="pt-PT" dirty="0"/>
            <a:t>Charges</a:t>
          </a:r>
        </a:p>
      </dgm:t>
    </dgm:pt>
    <dgm:pt modelId="{B47E1663-5D09-4EC4-B9B9-55D0F5F8DB83}" type="parTrans" cxnId="{2E78E5E3-3EA0-4226-9C5C-E436B4FA6F4A}">
      <dgm:prSet/>
      <dgm:spPr/>
      <dgm:t>
        <a:bodyPr/>
        <a:lstStyle/>
        <a:p>
          <a:endParaRPr lang="pt-PT"/>
        </a:p>
      </dgm:t>
    </dgm:pt>
    <dgm:pt modelId="{4E71567B-EA8B-4F1D-906E-570C09E2E9DA}" type="sibTrans" cxnId="{2E78E5E3-3EA0-4226-9C5C-E436B4FA6F4A}">
      <dgm:prSet/>
      <dgm:spPr/>
      <dgm:t>
        <a:bodyPr/>
        <a:lstStyle/>
        <a:p>
          <a:endParaRPr lang="pt-PT"/>
        </a:p>
      </dgm:t>
    </dgm:pt>
    <dgm:pt modelId="{EE8A3864-CC22-4C45-850B-7791632835F8}">
      <dgm:prSet phldrT="[Texto]"/>
      <dgm:spPr/>
      <dgm:t>
        <a:bodyPr/>
        <a:lstStyle/>
        <a:p>
          <a:r>
            <a:rPr lang="pt-PT" dirty="0" err="1"/>
            <a:t>Utilities</a:t>
          </a:r>
          <a:r>
            <a:rPr lang="pt-PT" dirty="0"/>
            <a:t>, regular </a:t>
          </a:r>
          <a:r>
            <a:rPr lang="pt-PT" dirty="0" err="1"/>
            <a:t>maintenance</a:t>
          </a:r>
          <a:r>
            <a:rPr lang="pt-PT" dirty="0"/>
            <a:t>; </a:t>
          </a:r>
          <a:r>
            <a:rPr lang="pt-PT" dirty="0" err="1"/>
            <a:t>common</a:t>
          </a:r>
          <a:r>
            <a:rPr lang="pt-PT" dirty="0"/>
            <a:t> </a:t>
          </a:r>
          <a:r>
            <a:rPr lang="pt-PT" dirty="0" err="1"/>
            <a:t>services</a:t>
          </a:r>
          <a:r>
            <a:rPr lang="pt-PT" dirty="0"/>
            <a:t>;</a:t>
          </a:r>
        </a:p>
      </dgm:t>
    </dgm:pt>
    <dgm:pt modelId="{C529B458-DF11-4397-B8C4-7AA99A543CC0}" type="parTrans" cxnId="{5C4163CF-F477-4ED9-9E5B-D7B3BDA60C02}">
      <dgm:prSet/>
      <dgm:spPr/>
      <dgm:t>
        <a:bodyPr/>
        <a:lstStyle/>
        <a:p>
          <a:endParaRPr lang="pt-PT"/>
        </a:p>
      </dgm:t>
    </dgm:pt>
    <dgm:pt modelId="{13CFA394-3431-45B5-8C45-D9EE7C39B12A}" type="sibTrans" cxnId="{5C4163CF-F477-4ED9-9E5B-D7B3BDA60C02}">
      <dgm:prSet/>
      <dgm:spPr/>
      <dgm:t>
        <a:bodyPr/>
        <a:lstStyle/>
        <a:p>
          <a:endParaRPr lang="pt-PT"/>
        </a:p>
      </dgm:t>
    </dgm:pt>
    <dgm:pt modelId="{F4A9B78F-8DCF-4318-BE95-E2DF39927B30}">
      <dgm:prSet phldrT="[Texto]"/>
      <dgm:spPr/>
      <dgm:t>
        <a:bodyPr/>
        <a:lstStyle/>
        <a:p>
          <a:pPr algn="l"/>
          <a:r>
            <a:rPr lang="pt-PT" dirty="0"/>
            <a:t>     Reserve </a:t>
          </a:r>
          <a:r>
            <a:rPr lang="pt-PT" dirty="0" err="1"/>
            <a:t>fund</a:t>
          </a:r>
          <a:r>
            <a:rPr lang="pt-PT" dirty="0"/>
            <a:t>;</a:t>
          </a:r>
        </a:p>
      </dgm:t>
    </dgm:pt>
    <dgm:pt modelId="{E5570DFA-41D5-4476-AE87-3CB580708A09}" type="parTrans" cxnId="{FC48DA16-BBA7-41DE-B1AD-5FF67D9D14AF}">
      <dgm:prSet/>
      <dgm:spPr/>
      <dgm:t>
        <a:bodyPr/>
        <a:lstStyle/>
        <a:p>
          <a:endParaRPr lang="pt-PT"/>
        </a:p>
      </dgm:t>
    </dgm:pt>
    <dgm:pt modelId="{868B0088-6925-4D27-BD1E-9D3D5DDCB012}" type="sibTrans" cxnId="{FC48DA16-BBA7-41DE-B1AD-5FF67D9D14AF}">
      <dgm:prSet/>
      <dgm:spPr/>
      <dgm:t>
        <a:bodyPr/>
        <a:lstStyle/>
        <a:p>
          <a:endParaRPr lang="pt-PT"/>
        </a:p>
      </dgm:t>
    </dgm:pt>
    <dgm:pt modelId="{66B2C68C-0E1B-44A3-8FD3-81F50423F54F}">
      <dgm:prSet phldrT="[Texto]"/>
      <dgm:spPr/>
      <dgm:t>
        <a:bodyPr/>
        <a:lstStyle/>
        <a:p>
          <a:pPr algn="l"/>
          <a:r>
            <a:rPr lang="pt-PT" dirty="0"/>
            <a:t>    </a:t>
          </a:r>
          <a:r>
            <a:rPr lang="pt-PT" dirty="0" err="1"/>
            <a:t>Extraordinary</a:t>
          </a:r>
          <a:r>
            <a:rPr lang="pt-PT" dirty="0"/>
            <a:t> </a:t>
          </a:r>
          <a:r>
            <a:rPr lang="pt-PT" dirty="0" err="1"/>
            <a:t>works</a:t>
          </a:r>
          <a:r>
            <a:rPr lang="pt-PT" dirty="0"/>
            <a:t> /</a:t>
          </a:r>
          <a:r>
            <a:rPr lang="pt-PT" dirty="0" err="1"/>
            <a:t>renovation</a:t>
          </a:r>
          <a:endParaRPr lang="pt-PT" dirty="0"/>
        </a:p>
      </dgm:t>
    </dgm:pt>
    <dgm:pt modelId="{6A788988-D03B-49A7-A003-6337894822D3}" type="parTrans" cxnId="{3D400053-C470-4882-B5D3-75C616D9B6BA}">
      <dgm:prSet/>
      <dgm:spPr/>
      <dgm:t>
        <a:bodyPr/>
        <a:lstStyle/>
        <a:p>
          <a:endParaRPr lang="pt-PT"/>
        </a:p>
      </dgm:t>
    </dgm:pt>
    <dgm:pt modelId="{A74260F9-CB04-4017-890D-0E00B98CFF00}" type="sibTrans" cxnId="{3D400053-C470-4882-B5D3-75C616D9B6BA}">
      <dgm:prSet/>
      <dgm:spPr/>
      <dgm:t>
        <a:bodyPr/>
        <a:lstStyle/>
        <a:p>
          <a:endParaRPr lang="pt-PT"/>
        </a:p>
      </dgm:t>
    </dgm:pt>
    <dgm:pt modelId="{DB9DB7DB-AEB3-4BB4-A114-315972BAC8BE}" type="pres">
      <dgm:prSet presAssocID="{EB94AB47-A6E3-478F-A155-CA93871ADA9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B05D0D3-D2D9-4830-A03A-23AB77EC2D38}" type="pres">
      <dgm:prSet presAssocID="{1558C402-C4ED-45E8-886F-A6472891804B}" presName="root1" presStyleCnt="0"/>
      <dgm:spPr/>
    </dgm:pt>
    <dgm:pt modelId="{97C979D6-B12A-4BFE-835D-D3CE524CC826}" type="pres">
      <dgm:prSet presAssocID="{1558C402-C4ED-45E8-886F-A6472891804B}" presName="LevelOneTextNode" presStyleLbl="node0" presStyleIdx="0" presStyleCnt="1" custScaleX="255725" custLinFactX="-158214" custLinFactNeighborX="-200000">
        <dgm:presLayoutVars>
          <dgm:chPref val="3"/>
        </dgm:presLayoutVars>
      </dgm:prSet>
      <dgm:spPr/>
    </dgm:pt>
    <dgm:pt modelId="{9079F42F-0EEB-433E-88FC-898A3568962C}" type="pres">
      <dgm:prSet presAssocID="{1558C402-C4ED-45E8-886F-A6472891804B}" presName="level2hierChild" presStyleCnt="0"/>
      <dgm:spPr/>
    </dgm:pt>
    <dgm:pt modelId="{AD0E41D2-8647-46CA-88B1-41756D40A1DF}" type="pres">
      <dgm:prSet presAssocID="{C529B458-DF11-4397-B8C4-7AA99A543CC0}" presName="conn2-1" presStyleLbl="parChTrans1D2" presStyleIdx="0" presStyleCnt="3"/>
      <dgm:spPr/>
    </dgm:pt>
    <dgm:pt modelId="{A3A3180B-2F2B-4D84-8AB3-FF64EC326874}" type="pres">
      <dgm:prSet presAssocID="{C529B458-DF11-4397-B8C4-7AA99A543CC0}" presName="connTx" presStyleLbl="parChTrans1D2" presStyleIdx="0" presStyleCnt="3"/>
      <dgm:spPr/>
    </dgm:pt>
    <dgm:pt modelId="{4533E32C-CA44-45A1-A55F-B00D77BEEA07}" type="pres">
      <dgm:prSet presAssocID="{EE8A3864-CC22-4C45-850B-7791632835F8}" presName="root2" presStyleCnt="0"/>
      <dgm:spPr/>
    </dgm:pt>
    <dgm:pt modelId="{31D25C21-916E-486D-8748-65DC0D445A3E}" type="pres">
      <dgm:prSet presAssocID="{EE8A3864-CC22-4C45-850B-7791632835F8}" presName="LevelTwoTextNode" presStyleLbl="node2" presStyleIdx="0" presStyleCnt="3" custScaleX="228664">
        <dgm:presLayoutVars>
          <dgm:chPref val="3"/>
        </dgm:presLayoutVars>
      </dgm:prSet>
      <dgm:spPr/>
    </dgm:pt>
    <dgm:pt modelId="{B7DB36B0-BC46-4A4C-A1CE-D1DB5EBF5C29}" type="pres">
      <dgm:prSet presAssocID="{EE8A3864-CC22-4C45-850B-7791632835F8}" presName="level3hierChild" presStyleCnt="0"/>
      <dgm:spPr/>
    </dgm:pt>
    <dgm:pt modelId="{400FA40F-778F-46FE-9C85-4299A732611F}" type="pres">
      <dgm:prSet presAssocID="{E5570DFA-41D5-4476-AE87-3CB580708A09}" presName="conn2-1" presStyleLbl="parChTrans1D2" presStyleIdx="1" presStyleCnt="3"/>
      <dgm:spPr/>
    </dgm:pt>
    <dgm:pt modelId="{BDD2D912-BDC7-4350-958A-3627922FE34D}" type="pres">
      <dgm:prSet presAssocID="{E5570DFA-41D5-4476-AE87-3CB580708A09}" presName="connTx" presStyleLbl="parChTrans1D2" presStyleIdx="1" presStyleCnt="3"/>
      <dgm:spPr/>
    </dgm:pt>
    <dgm:pt modelId="{037A96D9-27BE-4E0D-B986-5F1981D18381}" type="pres">
      <dgm:prSet presAssocID="{F4A9B78F-8DCF-4318-BE95-E2DF39927B30}" presName="root2" presStyleCnt="0"/>
      <dgm:spPr/>
    </dgm:pt>
    <dgm:pt modelId="{6F5C885F-0F11-477D-8311-F87B0348A0C0}" type="pres">
      <dgm:prSet presAssocID="{F4A9B78F-8DCF-4318-BE95-E2DF39927B30}" presName="LevelTwoTextNode" presStyleLbl="node2" presStyleIdx="1" presStyleCnt="3" custScaleX="293973">
        <dgm:presLayoutVars>
          <dgm:chPref val="3"/>
        </dgm:presLayoutVars>
      </dgm:prSet>
      <dgm:spPr/>
    </dgm:pt>
    <dgm:pt modelId="{F04404AF-C8DB-48F3-9917-CD28BE601BF8}" type="pres">
      <dgm:prSet presAssocID="{F4A9B78F-8DCF-4318-BE95-E2DF39927B30}" presName="level3hierChild" presStyleCnt="0"/>
      <dgm:spPr/>
    </dgm:pt>
    <dgm:pt modelId="{F63069D6-5733-4B80-BC89-3BEF35204A3E}" type="pres">
      <dgm:prSet presAssocID="{6A788988-D03B-49A7-A003-6337894822D3}" presName="conn2-1" presStyleLbl="parChTrans1D2" presStyleIdx="2" presStyleCnt="3"/>
      <dgm:spPr/>
    </dgm:pt>
    <dgm:pt modelId="{6BF08DF5-D804-4AEA-B89C-867568AA7ED0}" type="pres">
      <dgm:prSet presAssocID="{6A788988-D03B-49A7-A003-6337894822D3}" presName="connTx" presStyleLbl="parChTrans1D2" presStyleIdx="2" presStyleCnt="3"/>
      <dgm:spPr/>
    </dgm:pt>
    <dgm:pt modelId="{AA5C7EE7-2F17-40D3-827F-902A3F08B8F5}" type="pres">
      <dgm:prSet presAssocID="{66B2C68C-0E1B-44A3-8FD3-81F50423F54F}" presName="root2" presStyleCnt="0"/>
      <dgm:spPr/>
    </dgm:pt>
    <dgm:pt modelId="{C6EFAF78-51B8-4C5D-8BC5-3100ADCC7093}" type="pres">
      <dgm:prSet presAssocID="{66B2C68C-0E1B-44A3-8FD3-81F50423F54F}" presName="LevelTwoTextNode" presStyleLbl="node2" presStyleIdx="2" presStyleCnt="3" custScaleX="256708">
        <dgm:presLayoutVars>
          <dgm:chPref val="3"/>
        </dgm:presLayoutVars>
      </dgm:prSet>
      <dgm:spPr/>
    </dgm:pt>
    <dgm:pt modelId="{301117A3-C96D-47BB-BCE4-B3D6EF6BEB30}" type="pres">
      <dgm:prSet presAssocID="{66B2C68C-0E1B-44A3-8FD3-81F50423F54F}" presName="level3hierChild" presStyleCnt="0"/>
      <dgm:spPr/>
    </dgm:pt>
  </dgm:ptLst>
  <dgm:cxnLst>
    <dgm:cxn modelId="{FC48DA16-BBA7-41DE-B1AD-5FF67D9D14AF}" srcId="{1558C402-C4ED-45E8-886F-A6472891804B}" destId="{F4A9B78F-8DCF-4318-BE95-E2DF39927B30}" srcOrd="1" destOrd="0" parTransId="{E5570DFA-41D5-4476-AE87-3CB580708A09}" sibTransId="{868B0088-6925-4D27-BD1E-9D3D5DDCB012}"/>
    <dgm:cxn modelId="{A7666F21-151E-4B73-9D49-F6C92F1AC6D6}" type="presOf" srcId="{EE8A3864-CC22-4C45-850B-7791632835F8}" destId="{31D25C21-916E-486D-8748-65DC0D445A3E}" srcOrd="0" destOrd="0" presId="urn:microsoft.com/office/officeart/2008/layout/HorizontalMultiLevelHierarchy"/>
    <dgm:cxn modelId="{D4A07F26-CEE1-47A4-B67F-9174057E88D2}" type="presOf" srcId="{C529B458-DF11-4397-B8C4-7AA99A543CC0}" destId="{AD0E41D2-8647-46CA-88B1-41756D40A1DF}" srcOrd="0" destOrd="0" presId="urn:microsoft.com/office/officeart/2008/layout/HorizontalMultiLevelHierarchy"/>
    <dgm:cxn modelId="{6EC25844-8AC1-493D-9D4D-C1FE5C28BBE2}" type="presOf" srcId="{E5570DFA-41D5-4476-AE87-3CB580708A09}" destId="{400FA40F-778F-46FE-9C85-4299A732611F}" srcOrd="0" destOrd="0" presId="urn:microsoft.com/office/officeart/2008/layout/HorizontalMultiLevelHierarchy"/>
    <dgm:cxn modelId="{6FC25851-1B3F-4D48-9BF2-7742058B31F7}" type="presOf" srcId="{E5570DFA-41D5-4476-AE87-3CB580708A09}" destId="{BDD2D912-BDC7-4350-958A-3627922FE34D}" srcOrd="1" destOrd="0" presId="urn:microsoft.com/office/officeart/2008/layout/HorizontalMultiLevelHierarchy"/>
    <dgm:cxn modelId="{3D400053-C470-4882-B5D3-75C616D9B6BA}" srcId="{1558C402-C4ED-45E8-886F-A6472891804B}" destId="{66B2C68C-0E1B-44A3-8FD3-81F50423F54F}" srcOrd="2" destOrd="0" parTransId="{6A788988-D03B-49A7-A003-6337894822D3}" sibTransId="{A74260F9-CB04-4017-890D-0E00B98CFF00}"/>
    <dgm:cxn modelId="{CA077674-A40D-43EE-8AFB-053CC16B2FBE}" type="presOf" srcId="{6A788988-D03B-49A7-A003-6337894822D3}" destId="{6BF08DF5-D804-4AEA-B89C-867568AA7ED0}" srcOrd="1" destOrd="0" presId="urn:microsoft.com/office/officeart/2008/layout/HorizontalMultiLevelHierarchy"/>
    <dgm:cxn modelId="{0677F275-5C82-4AFA-8BDA-274FDEB430A5}" type="presOf" srcId="{6A788988-D03B-49A7-A003-6337894822D3}" destId="{F63069D6-5733-4B80-BC89-3BEF35204A3E}" srcOrd="0" destOrd="0" presId="urn:microsoft.com/office/officeart/2008/layout/HorizontalMultiLevelHierarchy"/>
    <dgm:cxn modelId="{E8D028AD-072B-4D7D-A444-774C8656DF06}" type="presOf" srcId="{66B2C68C-0E1B-44A3-8FD3-81F50423F54F}" destId="{C6EFAF78-51B8-4C5D-8BC5-3100ADCC7093}" srcOrd="0" destOrd="0" presId="urn:microsoft.com/office/officeart/2008/layout/HorizontalMultiLevelHierarchy"/>
    <dgm:cxn modelId="{E29574AF-EC37-4C63-A69D-EB4A387FC9A4}" type="presOf" srcId="{F4A9B78F-8DCF-4318-BE95-E2DF39927B30}" destId="{6F5C885F-0F11-477D-8311-F87B0348A0C0}" srcOrd="0" destOrd="0" presId="urn:microsoft.com/office/officeart/2008/layout/HorizontalMultiLevelHierarchy"/>
    <dgm:cxn modelId="{F95B7BB0-618B-4B4D-BB19-85A86492FA86}" type="presOf" srcId="{EB94AB47-A6E3-478F-A155-CA93871ADA9D}" destId="{DB9DB7DB-AEB3-4BB4-A114-315972BAC8BE}" srcOrd="0" destOrd="0" presId="urn:microsoft.com/office/officeart/2008/layout/HorizontalMultiLevelHierarchy"/>
    <dgm:cxn modelId="{5C4163CF-F477-4ED9-9E5B-D7B3BDA60C02}" srcId="{1558C402-C4ED-45E8-886F-A6472891804B}" destId="{EE8A3864-CC22-4C45-850B-7791632835F8}" srcOrd="0" destOrd="0" parTransId="{C529B458-DF11-4397-B8C4-7AA99A543CC0}" sibTransId="{13CFA394-3431-45B5-8C45-D9EE7C39B12A}"/>
    <dgm:cxn modelId="{DB3FC9E0-F0C4-4760-98A7-5C9FC2F56D71}" type="presOf" srcId="{1558C402-C4ED-45E8-886F-A6472891804B}" destId="{97C979D6-B12A-4BFE-835D-D3CE524CC826}" srcOrd="0" destOrd="0" presId="urn:microsoft.com/office/officeart/2008/layout/HorizontalMultiLevelHierarchy"/>
    <dgm:cxn modelId="{2E78E5E3-3EA0-4226-9C5C-E436B4FA6F4A}" srcId="{EB94AB47-A6E3-478F-A155-CA93871ADA9D}" destId="{1558C402-C4ED-45E8-886F-A6472891804B}" srcOrd="0" destOrd="0" parTransId="{B47E1663-5D09-4EC4-B9B9-55D0F5F8DB83}" sibTransId="{4E71567B-EA8B-4F1D-906E-570C09E2E9DA}"/>
    <dgm:cxn modelId="{0EA866E9-D1BE-405E-B1D1-0223C0E3475B}" type="presOf" srcId="{C529B458-DF11-4397-B8C4-7AA99A543CC0}" destId="{A3A3180B-2F2B-4D84-8AB3-FF64EC326874}" srcOrd="1" destOrd="0" presId="urn:microsoft.com/office/officeart/2008/layout/HorizontalMultiLevelHierarchy"/>
    <dgm:cxn modelId="{F3D32268-C35C-497C-9B13-CE74D012126E}" type="presParOf" srcId="{DB9DB7DB-AEB3-4BB4-A114-315972BAC8BE}" destId="{FB05D0D3-D2D9-4830-A03A-23AB77EC2D38}" srcOrd="0" destOrd="0" presId="urn:microsoft.com/office/officeart/2008/layout/HorizontalMultiLevelHierarchy"/>
    <dgm:cxn modelId="{7A0F10A0-2C8F-47BB-AAB4-313573928F79}" type="presParOf" srcId="{FB05D0D3-D2D9-4830-A03A-23AB77EC2D38}" destId="{97C979D6-B12A-4BFE-835D-D3CE524CC826}" srcOrd="0" destOrd="0" presId="urn:microsoft.com/office/officeart/2008/layout/HorizontalMultiLevelHierarchy"/>
    <dgm:cxn modelId="{DA0F4A6F-9AA8-4496-B709-9779EF0FA524}" type="presParOf" srcId="{FB05D0D3-D2D9-4830-A03A-23AB77EC2D38}" destId="{9079F42F-0EEB-433E-88FC-898A3568962C}" srcOrd="1" destOrd="0" presId="urn:microsoft.com/office/officeart/2008/layout/HorizontalMultiLevelHierarchy"/>
    <dgm:cxn modelId="{C0F4C10F-0831-4BEE-A1EB-82E9712937BA}" type="presParOf" srcId="{9079F42F-0EEB-433E-88FC-898A3568962C}" destId="{AD0E41D2-8647-46CA-88B1-41756D40A1DF}" srcOrd="0" destOrd="0" presId="urn:microsoft.com/office/officeart/2008/layout/HorizontalMultiLevelHierarchy"/>
    <dgm:cxn modelId="{C449795C-E43C-43BF-A357-42D458B99200}" type="presParOf" srcId="{AD0E41D2-8647-46CA-88B1-41756D40A1DF}" destId="{A3A3180B-2F2B-4D84-8AB3-FF64EC326874}" srcOrd="0" destOrd="0" presId="urn:microsoft.com/office/officeart/2008/layout/HorizontalMultiLevelHierarchy"/>
    <dgm:cxn modelId="{448B201F-9373-406C-A6B0-60566F2562C5}" type="presParOf" srcId="{9079F42F-0EEB-433E-88FC-898A3568962C}" destId="{4533E32C-CA44-45A1-A55F-B00D77BEEA07}" srcOrd="1" destOrd="0" presId="urn:microsoft.com/office/officeart/2008/layout/HorizontalMultiLevelHierarchy"/>
    <dgm:cxn modelId="{5DC99F8E-4633-4D98-9F7B-5C50FCA56E91}" type="presParOf" srcId="{4533E32C-CA44-45A1-A55F-B00D77BEEA07}" destId="{31D25C21-916E-486D-8748-65DC0D445A3E}" srcOrd="0" destOrd="0" presId="urn:microsoft.com/office/officeart/2008/layout/HorizontalMultiLevelHierarchy"/>
    <dgm:cxn modelId="{364D26C0-5DC8-4D5B-ADAF-C569C02060A3}" type="presParOf" srcId="{4533E32C-CA44-45A1-A55F-B00D77BEEA07}" destId="{B7DB36B0-BC46-4A4C-A1CE-D1DB5EBF5C29}" srcOrd="1" destOrd="0" presId="urn:microsoft.com/office/officeart/2008/layout/HorizontalMultiLevelHierarchy"/>
    <dgm:cxn modelId="{6475C2FB-4C79-49B9-AB76-2A73A8EC5BD2}" type="presParOf" srcId="{9079F42F-0EEB-433E-88FC-898A3568962C}" destId="{400FA40F-778F-46FE-9C85-4299A732611F}" srcOrd="2" destOrd="0" presId="urn:microsoft.com/office/officeart/2008/layout/HorizontalMultiLevelHierarchy"/>
    <dgm:cxn modelId="{19CC399A-6E83-4A0B-B18B-1970C8A44668}" type="presParOf" srcId="{400FA40F-778F-46FE-9C85-4299A732611F}" destId="{BDD2D912-BDC7-4350-958A-3627922FE34D}" srcOrd="0" destOrd="0" presId="urn:microsoft.com/office/officeart/2008/layout/HorizontalMultiLevelHierarchy"/>
    <dgm:cxn modelId="{9B054967-7B15-4F72-A987-189FD9C90136}" type="presParOf" srcId="{9079F42F-0EEB-433E-88FC-898A3568962C}" destId="{037A96D9-27BE-4E0D-B986-5F1981D18381}" srcOrd="3" destOrd="0" presId="urn:microsoft.com/office/officeart/2008/layout/HorizontalMultiLevelHierarchy"/>
    <dgm:cxn modelId="{5D922E80-CF9F-44FF-95DC-3455FBC009C3}" type="presParOf" srcId="{037A96D9-27BE-4E0D-B986-5F1981D18381}" destId="{6F5C885F-0F11-477D-8311-F87B0348A0C0}" srcOrd="0" destOrd="0" presId="urn:microsoft.com/office/officeart/2008/layout/HorizontalMultiLevelHierarchy"/>
    <dgm:cxn modelId="{2BAA5BB4-C42D-4310-A2B2-DB18930237D0}" type="presParOf" srcId="{037A96D9-27BE-4E0D-B986-5F1981D18381}" destId="{F04404AF-C8DB-48F3-9917-CD28BE601BF8}" srcOrd="1" destOrd="0" presId="urn:microsoft.com/office/officeart/2008/layout/HorizontalMultiLevelHierarchy"/>
    <dgm:cxn modelId="{7F3CE7A5-57F5-4D1C-B2EA-74BBE1777AE8}" type="presParOf" srcId="{9079F42F-0EEB-433E-88FC-898A3568962C}" destId="{F63069D6-5733-4B80-BC89-3BEF35204A3E}" srcOrd="4" destOrd="0" presId="urn:microsoft.com/office/officeart/2008/layout/HorizontalMultiLevelHierarchy"/>
    <dgm:cxn modelId="{9867D676-65B8-48E1-ADF0-B5B1D90B6531}" type="presParOf" srcId="{F63069D6-5733-4B80-BC89-3BEF35204A3E}" destId="{6BF08DF5-D804-4AEA-B89C-867568AA7ED0}" srcOrd="0" destOrd="0" presId="urn:microsoft.com/office/officeart/2008/layout/HorizontalMultiLevelHierarchy"/>
    <dgm:cxn modelId="{8F99DA82-5E74-4866-AAC4-D5691171FB82}" type="presParOf" srcId="{9079F42F-0EEB-433E-88FC-898A3568962C}" destId="{AA5C7EE7-2F17-40D3-827F-902A3F08B8F5}" srcOrd="5" destOrd="0" presId="urn:microsoft.com/office/officeart/2008/layout/HorizontalMultiLevelHierarchy"/>
    <dgm:cxn modelId="{CB8B31E7-0A3A-406C-A29D-769443F52B25}" type="presParOf" srcId="{AA5C7EE7-2F17-40D3-827F-902A3F08B8F5}" destId="{C6EFAF78-51B8-4C5D-8BC5-3100ADCC7093}" srcOrd="0" destOrd="0" presId="urn:microsoft.com/office/officeart/2008/layout/HorizontalMultiLevelHierarchy"/>
    <dgm:cxn modelId="{BA8572B1-4DDC-48A2-9184-8296D03B0D4F}" type="presParOf" srcId="{AA5C7EE7-2F17-40D3-827F-902A3F08B8F5}" destId="{301117A3-C96D-47BB-BCE4-B3D6EF6BEB3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2DACA5-9433-4149-864E-2A816D55F48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2A7CDCDD-0589-40E1-8ED2-BBDF68733097}">
      <dgm:prSet phldrT="[Texto]"/>
      <dgm:spPr/>
      <dgm:t>
        <a:bodyPr/>
        <a:lstStyle/>
        <a:p>
          <a:r>
            <a:rPr lang="pt-PT" dirty="0"/>
            <a:t>Judicial </a:t>
          </a:r>
          <a:r>
            <a:rPr lang="pt-PT" dirty="0" err="1"/>
            <a:t>reaction</a:t>
          </a:r>
          <a:r>
            <a:rPr lang="pt-PT" dirty="0"/>
            <a:t> </a:t>
          </a:r>
          <a:r>
            <a:rPr lang="pt-PT" dirty="0" err="1"/>
            <a:t>within</a:t>
          </a:r>
          <a:r>
            <a:rPr lang="pt-PT" dirty="0"/>
            <a:t> 30 </a:t>
          </a:r>
          <a:r>
            <a:rPr lang="pt-PT" dirty="0" err="1"/>
            <a:t>days</a:t>
          </a:r>
          <a:endParaRPr lang="pt-PT" dirty="0"/>
        </a:p>
      </dgm:t>
    </dgm:pt>
    <dgm:pt modelId="{813595D1-A213-45E5-95B1-620ACAB36D01}" type="parTrans" cxnId="{0ABDCF6B-CEAE-4EB6-8C0E-F01D34B0ED59}">
      <dgm:prSet/>
      <dgm:spPr/>
      <dgm:t>
        <a:bodyPr/>
        <a:lstStyle/>
        <a:p>
          <a:endParaRPr lang="pt-PT"/>
        </a:p>
      </dgm:t>
    </dgm:pt>
    <dgm:pt modelId="{DB6BA1A0-9EC5-4928-8590-C6A2CEE85929}" type="sibTrans" cxnId="{0ABDCF6B-CEAE-4EB6-8C0E-F01D34B0ED59}">
      <dgm:prSet/>
      <dgm:spPr/>
      <dgm:t>
        <a:bodyPr/>
        <a:lstStyle/>
        <a:p>
          <a:endParaRPr lang="pt-PT"/>
        </a:p>
      </dgm:t>
    </dgm:pt>
    <dgm:pt modelId="{C4DBB4A3-C16C-4169-93A9-40CF8DB1D644}">
      <dgm:prSet phldrT="[Texto]"/>
      <dgm:spPr/>
      <dgm:t>
        <a:bodyPr/>
        <a:lstStyle/>
        <a:p>
          <a:r>
            <a:rPr lang="pt-PT" dirty="0" err="1"/>
            <a:t>Executive</a:t>
          </a:r>
          <a:r>
            <a:rPr lang="pt-PT" dirty="0"/>
            <a:t> </a:t>
          </a:r>
          <a:r>
            <a:rPr lang="pt-PT" dirty="0" err="1"/>
            <a:t>procedure</a:t>
          </a:r>
          <a:endParaRPr lang="pt-PT" dirty="0"/>
        </a:p>
      </dgm:t>
    </dgm:pt>
    <dgm:pt modelId="{6C1CD9D9-CE9F-4474-BCAE-0B5CA8B93EDA}" type="parTrans" cxnId="{44A158B5-5173-4FD9-A092-9D323F1EB998}">
      <dgm:prSet/>
      <dgm:spPr/>
      <dgm:t>
        <a:bodyPr/>
        <a:lstStyle/>
        <a:p>
          <a:endParaRPr lang="pt-PT"/>
        </a:p>
      </dgm:t>
    </dgm:pt>
    <dgm:pt modelId="{219B0C71-2B4E-4562-9AB1-B9BF4BF9D19B}" type="sibTrans" cxnId="{44A158B5-5173-4FD9-A092-9D323F1EB998}">
      <dgm:prSet/>
      <dgm:spPr/>
      <dgm:t>
        <a:bodyPr/>
        <a:lstStyle/>
        <a:p>
          <a:endParaRPr lang="pt-PT"/>
        </a:p>
      </dgm:t>
    </dgm:pt>
    <dgm:pt modelId="{67A57121-FEA0-447A-A2B8-20C86403BD64}">
      <dgm:prSet phldrT="[Texto]"/>
      <dgm:spPr/>
      <dgm:t>
        <a:bodyPr/>
        <a:lstStyle/>
        <a:p>
          <a:r>
            <a:rPr lang="pt-PT" dirty="0" err="1"/>
            <a:t>Judge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Peace</a:t>
          </a:r>
        </a:p>
      </dgm:t>
    </dgm:pt>
    <dgm:pt modelId="{98EA4F79-5BF4-463A-9B45-A120FF6DDF79}" type="parTrans" cxnId="{2F44B4CF-6B4D-488D-86D3-421BED426C13}">
      <dgm:prSet/>
      <dgm:spPr/>
      <dgm:t>
        <a:bodyPr/>
        <a:lstStyle/>
        <a:p>
          <a:endParaRPr lang="pt-PT"/>
        </a:p>
      </dgm:t>
    </dgm:pt>
    <dgm:pt modelId="{8AF3FF7B-0F6A-49B6-9C23-0A28E9F3D2F5}" type="sibTrans" cxnId="{2F44B4CF-6B4D-488D-86D3-421BED426C13}">
      <dgm:prSet/>
      <dgm:spPr/>
      <dgm:t>
        <a:bodyPr/>
        <a:lstStyle/>
        <a:p>
          <a:endParaRPr lang="pt-PT"/>
        </a:p>
      </dgm:t>
    </dgm:pt>
    <dgm:pt modelId="{0F2A233B-C63D-4D2C-983B-6F6E739BC87C}" type="pres">
      <dgm:prSet presAssocID="{992DACA5-9433-4149-864E-2A816D55F4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DC75E49-AD62-483A-8224-A249F9AB9DCF}" type="pres">
      <dgm:prSet presAssocID="{2A7CDCDD-0589-40E1-8ED2-BBDF68733097}" presName="hierRoot1" presStyleCnt="0"/>
      <dgm:spPr/>
    </dgm:pt>
    <dgm:pt modelId="{09AF6757-9861-4A22-A85B-58F2C8AE21CA}" type="pres">
      <dgm:prSet presAssocID="{2A7CDCDD-0589-40E1-8ED2-BBDF68733097}" presName="composite" presStyleCnt="0"/>
      <dgm:spPr/>
    </dgm:pt>
    <dgm:pt modelId="{29FD8CF0-D1B5-49BC-A508-28DF5CA650AE}" type="pres">
      <dgm:prSet presAssocID="{2A7CDCDD-0589-40E1-8ED2-BBDF68733097}" presName="background" presStyleLbl="node0" presStyleIdx="0" presStyleCnt="1"/>
      <dgm:spPr/>
    </dgm:pt>
    <dgm:pt modelId="{2A920015-4152-4BFF-AF35-5F1BF75C9C50}" type="pres">
      <dgm:prSet presAssocID="{2A7CDCDD-0589-40E1-8ED2-BBDF68733097}" presName="text" presStyleLbl="fgAcc0" presStyleIdx="0" presStyleCnt="1">
        <dgm:presLayoutVars>
          <dgm:chPref val="3"/>
        </dgm:presLayoutVars>
      </dgm:prSet>
      <dgm:spPr/>
    </dgm:pt>
    <dgm:pt modelId="{099417FB-AC86-441E-B7C3-C814397C7E9F}" type="pres">
      <dgm:prSet presAssocID="{2A7CDCDD-0589-40E1-8ED2-BBDF68733097}" presName="hierChild2" presStyleCnt="0"/>
      <dgm:spPr/>
    </dgm:pt>
    <dgm:pt modelId="{526B0057-F956-459B-8704-8E0CAECF4277}" type="pres">
      <dgm:prSet presAssocID="{6C1CD9D9-CE9F-4474-BCAE-0B5CA8B93EDA}" presName="Name10" presStyleLbl="parChTrans1D2" presStyleIdx="0" presStyleCnt="2"/>
      <dgm:spPr/>
    </dgm:pt>
    <dgm:pt modelId="{C9581EC5-A592-4822-8716-90B34ABC0FC0}" type="pres">
      <dgm:prSet presAssocID="{C4DBB4A3-C16C-4169-93A9-40CF8DB1D644}" presName="hierRoot2" presStyleCnt="0"/>
      <dgm:spPr/>
    </dgm:pt>
    <dgm:pt modelId="{BC19397F-11AA-4089-800B-14B9E8CF7602}" type="pres">
      <dgm:prSet presAssocID="{C4DBB4A3-C16C-4169-93A9-40CF8DB1D644}" presName="composite2" presStyleCnt="0"/>
      <dgm:spPr/>
    </dgm:pt>
    <dgm:pt modelId="{19D63DAD-4789-417B-AA1D-3C66A0DD2BA6}" type="pres">
      <dgm:prSet presAssocID="{C4DBB4A3-C16C-4169-93A9-40CF8DB1D644}" presName="background2" presStyleLbl="node2" presStyleIdx="0" presStyleCnt="2"/>
      <dgm:spPr/>
    </dgm:pt>
    <dgm:pt modelId="{A13D3D25-0BA8-4511-A7CE-AD790D24F21A}" type="pres">
      <dgm:prSet presAssocID="{C4DBB4A3-C16C-4169-93A9-40CF8DB1D644}" presName="text2" presStyleLbl="fgAcc2" presStyleIdx="0" presStyleCnt="2">
        <dgm:presLayoutVars>
          <dgm:chPref val="3"/>
        </dgm:presLayoutVars>
      </dgm:prSet>
      <dgm:spPr/>
    </dgm:pt>
    <dgm:pt modelId="{5C127D43-B675-4619-8DC9-7B18A50DEF0C}" type="pres">
      <dgm:prSet presAssocID="{C4DBB4A3-C16C-4169-93A9-40CF8DB1D644}" presName="hierChild3" presStyleCnt="0"/>
      <dgm:spPr/>
    </dgm:pt>
    <dgm:pt modelId="{41448856-3FCA-4289-A451-4FD76F017EFD}" type="pres">
      <dgm:prSet presAssocID="{98EA4F79-5BF4-463A-9B45-A120FF6DDF79}" presName="Name10" presStyleLbl="parChTrans1D2" presStyleIdx="1" presStyleCnt="2"/>
      <dgm:spPr/>
    </dgm:pt>
    <dgm:pt modelId="{18F2140D-95FE-46B7-B38C-D20B347557E2}" type="pres">
      <dgm:prSet presAssocID="{67A57121-FEA0-447A-A2B8-20C86403BD64}" presName="hierRoot2" presStyleCnt="0"/>
      <dgm:spPr/>
    </dgm:pt>
    <dgm:pt modelId="{8DC09E81-5827-47E2-B4BF-3479AD2EDBD7}" type="pres">
      <dgm:prSet presAssocID="{67A57121-FEA0-447A-A2B8-20C86403BD64}" presName="composite2" presStyleCnt="0"/>
      <dgm:spPr/>
    </dgm:pt>
    <dgm:pt modelId="{39A0DCDC-A1EF-45E6-904C-73B4314C2051}" type="pres">
      <dgm:prSet presAssocID="{67A57121-FEA0-447A-A2B8-20C86403BD64}" presName="background2" presStyleLbl="node2" presStyleIdx="1" presStyleCnt="2"/>
      <dgm:spPr/>
    </dgm:pt>
    <dgm:pt modelId="{EC9E6A11-CB5C-4A95-B175-49728388533E}" type="pres">
      <dgm:prSet presAssocID="{67A57121-FEA0-447A-A2B8-20C86403BD64}" presName="text2" presStyleLbl="fgAcc2" presStyleIdx="1" presStyleCnt="2">
        <dgm:presLayoutVars>
          <dgm:chPref val="3"/>
        </dgm:presLayoutVars>
      </dgm:prSet>
      <dgm:spPr/>
    </dgm:pt>
    <dgm:pt modelId="{E3C2265D-2F3C-4E69-943E-8C4704A70B87}" type="pres">
      <dgm:prSet presAssocID="{67A57121-FEA0-447A-A2B8-20C86403BD64}" presName="hierChild3" presStyleCnt="0"/>
      <dgm:spPr/>
    </dgm:pt>
  </dgm:ptLst>
  <dgm:cxnLst>
    <dgm:cxn modelId="{D7A07509-9045-4BEF-9C98-4EE6A8DD0BB8}" type="presOf" srcId="{67A57121-FEA0-447A-A2B8-20C86403BD64}" destId="{EC9E6A11-CB5C-4A95-B175-49728388533E}" srcOrd="0" destOrd="0" presId="urn:microsoft.com/office/officeart/2005/8/layout/hierarchy1"/>
    <dgm:cxn modelId="{594D5C0A-766E-4020-89EC-62C1A887C70C}" type="presOf" srcId="{992DACA5-9433-4149-864E-2A816D55F48A}" destId="{0F2A233B-C63D-4D2C-983B-6F6E739BC87C}" srcOrd="0" destOrd="0" presId="urn:microsoft.com/office/officeart/2005/8/layout/hierarchy1"/>
    <dgm:cxn modelId="{12F6185B-05D3-4A48-BEAE-3414E72C3286}" type="presOf" srcId="{98EA4F79-5BF4-463A-9B45-A120FF6DDF79}" destId="{41448856-3FCA-4289-A451-4FD76F017EFD}" srcOrd="0" destOrd="0" presId="urn:microsoft.com/office/officeart/2005/8/layout/hierarchy1"/>
    <dgm:cxn modelId="{0ABDCF6B-CEAE-4EB6-8C0E-F01D34B0ED59}" srcId="{992DACA5-9433-4149-864E-2A816D55F48A}" destId="{2A7CDCDD-0589-40E1-8ED2-BBDF68733097}" srcOrd="0" destOrd="0" parTransId="{813595D1-A213-45E5-95B1-620ACAB36D01}" sibTransId="{DB6BA1A0-9EC5-4928-8590-C6A2CEE85929}"/>
    <dgm:cxn modelId="{46CE99AE-23B4-49BA-B149-79C11969D6C4}" type="presOf" srcId="{6C1CD9D9-CE9F-4474-BCAE-0B5CA8B93EDA}" destId="{526B0057-F956-459B-8704-8E0CAECF4277}" srcOrd="0" destOrd="0" presId="urn:microsoft.com/office/officeart/2005/8/layout/hierarchy1"/>
    <dgm:cxn modelId="{44A158B5-5173-4FD9-A092-9D323F1EB998}" srcId="{2A7CDCDD-0589-40E1-8ED2-BBDF68733097}" destId="{C4DBB4A3-C16C-4169-93A9-40CF8DB1D644}" srcOrd="0" destOrd="0" parTransId="{6C1CD9D9-CE9F-4474-BCAE-0B5CA8B93EDA}" sibTransId="{219B0C71-2B4E-4562-9AB1-B9BF4BF9D19B}"/>
    <dgm:cxn modelId="{2F44B4CF-6B4D-488D-86D3-421BED426C13}" srcId="{2A7CDCDD-0589-40E1-8ED2-BBDF68733097}" destId="{67A57121-FEA0-447A-A2B8-20C86403BD64}" srcOrd="1" destOrd="0" parTransId="{98EA4F79-5BF4-463A-9B45-A120FF6DDF79}" sibTransId="{8AF3FF7B-0F6A-49B6-9C23-0A28E9F3D2F5}"/>
    <dgm:cxn modelId="{CD54DAD0-B3D7-4E70-B343-16ECEF845656}" type="presOf" srcId="{C4DBB4A3-C16C-4169-93A9-40CF8DB1D644}" destId="{A13D3D25-0BA8-4511-A7CE-AD790D24F21A}" srcOrd="0" destOrd="0" presId="urn:microsoft.com/office/officeart/2005/8/layout/hierarchy1"/>
    <dgm:cxn modelId="{97FEBDD6-A6A6-464C-80AF-22F4D204575E}" type="presOf" srcId="{2A7CDCDD-0589-40E1-8ED2-BBDF68733097}" destId="{2A920015-4152-4BFF-AF35-5F1BF75C9C50}" srcOrd="0" destOrd="0" presId="urn:microsoft.com/office/officeart/2005/8/layout/hierarchy1"/>
    <dgm:cxn modelId="{2A4730D3-99B5-41FB-8B14-90D3D283C68C}" type="presParOf" srcId="{0F2A233B-C63D-4D2C-983B-6F6E739BC87C}" destId="{8DC75E49-AD62-483A-8224-A249F9AB9DCF}" srcOrd="0" destOrd="0" presId="urn:microsoft.com/office/officeart/2005/8/layout/hierarchy1"/>
    <dgm:cxn modelId="{DE2E3C2F-33F5-431C-A69E-E145D6D8CF9A}" type="presParOf" srcId="{8DC75E49-AD62-483A-8224-A249F9AB9DCF}" destId="{09AF6757-9861-4A22-A85B-58F2C8AE21CA}" srcOrd="0" destOrd="0" presId="urn:microsoft.com/office/officeart/2005/8/layout/hierarchy1"/>
    <dgm:cxn modelId="{38E9FBBC-5C67-47BC-9E11-339F70259092}" type="presParOf" srcId="{09AF6757-9861-4A22-A85B-58F2C8AE21CA}" destId="{29FD8CF0-D1B5-49BC-A508-28DF5CA650AE}" srcOrd="0" destOrd="0" presId="urn:microsoft.com/office/officeart/2005/8/layout/hierarchy1"/>
    <dgm:cxn modelId="{F3478A31-EEA0-494E-AB31-359A2C401653}" type="presParOf" srcId="{09AF6757-9861-4A22-A85B-58F2C8AE21CA}" destId="{2A920015-4152-4BFF-AF35-5F1BF75C9C50}" srcOrd="1" destOrd="0" presId="urn:microsoft.com/office/officeart/2005/8/layout/hierarchy1"/>
    <dgm:cxn modelId="{BB52425B-45FF-412E-9ABA-59392308F29C}" type="presParOf" srcId="{8DC75E49-AD62-483A-8224-A249F9AB9DCF}" destId="{099417FB-AC86-441E-B7C3-C814397C7E9F}" srcOrd="1" destOrd="0" presId="urn:microsoft.com/office/officeart/2005/8/layout/hierarchy1"/>
    <dgm:cxn modelId="{AAD19FE0-F1C0-40C7-AEF4-815518167809}" type="presParOf" srcId="{099417FB-AC86-441E-B7C3-C814397C7E9F}" destId="{526B0057-F956-459B-8704-8E0CAECF4277}" srcOrd="0" destOrd="0" presId="urn:microsoft.com/office/officeart/2005/8/layout/hierarchy1"/>
    <dgm:cxn modelId="{CD00FBC7-4091-48F8-92FF-AAA0EC5B446D}" type="presParOf" srcId="{099417FB-AC86-441E-B7C3-C814397C7E9F}" destId="{C9581EC5-A592-4822-8716-90B34ABC0FC0}" srcOrd="1" destOrd="0" presId="urn:microsoft.com/office/officeart/2005/8/layout/hierarchy1"/>
    <dgm:cxn modelId="{D4B7BDA5-0703-4D7C-B6F4-FC7BC47F211A}" type="presParOf" srcId="{C9581EC5-A592-4822-8716-90B34ABC0FC0}" destId="{BC19397F-11AA-4089-800B-14B9E8CF7602}" srcOrd="0" destOrd="0" presId="urn:microsoft.com/office/officeart/2005/8/layout/hierarchy1"/>
    <dgm:cxn modelId="{F5C1E90E-5E82-4C84-98B3-002D46C236D8}" type="presParOf" srcId="{BC19397F-11AA-4089-800B-14B9E8CF7602}" destId="{19D63DAD-4789-417B-AA1D-3C66A0DD2BA6}" srcOrd="0" destOrd="0" presId="urn:microsoft.com/office/officeart/2005/8/layout/hierarchy1"/>
    <dgm:cxn modelId="{1D3F8EAD-3212-42AD-8D40-5F2BFDB92ED4}" type="presParOf" srcId="{BC19397F-11AA-4089-800B-14B9E8CF7602}" destId="{A13D3D25-0BA8-4511-A7CE-AD790D24F21A}" srcOrd="1" destOrd="0" presId="urn:microsoft.com/office/officeart/2005/8/layout/hierarchy1"/>
    <dgm:cxn modelId="{25848BDE-A9FD-44C2-BA59-0917395B9605}" type="presParOf" srcId="{C9581EC5-A592-4822-8716-90B34ABC0FC0}" destId="{5C127D43-B675-4619-8DC9-7B18A50DEF0C}" srcOrd="1" destOrd="0" presId="urn:microsoft.com/office/officeart/2005/8/layout/hierarchy1"/>
    <dgm:cxn modelId="{2BE578B5-8821-4838-BA78-6B55C10629D4}" type="presParOf" srcId="{099417FB-AC86-441E-B7C3-C814397C7E9F}" destId="{41448856-3FCA-4289-A451-4FD76F017EFD}" srcOrd="2" destOrd="0" presId="urn:microsoft.com/office/officeart/2005/8/layout/hierarchy1"/>
    <dgm:cxn modelId="{A8EFE658-8228-4E34-A50D-C0D2F1B3E002}" type="presParOf" srcId="{099417FB-AC86-441E-B7C3-C814397C7E9F}" destId="{18F2140D-95FE-46B7-B38C-D20B347557E2}" srcOrd="3" destOrd="0" presId="urn:microsoft.com/office/officeart/2005/8/layout/hierarchy1"/>
    <dgm:cxn modelId="{8CE54EB2-2E40-44E3-B6D6-3EF944907F7A}" type="presParOf" srcId="{18F2140D-95FE-46B7-B38C-D20B347557E2}" destId="{8DC09E81-5827-47E2-B4BF-3479AD2EDBD7}" srcOrd="0" destOrd="0" presId="urn:microsoft.com/office/officeart/2005/8/layout/hierarchy1"/>
    <dgm:cxn modelId="{86E7DA76-1247-46D8-8921-304AC6549454}" type="presParOf" srcId="{8DC09E81-5827-47E2-B4BF-3479AD2EDBD7}" destId="{39A0DCDC-A1EF-45E6-904C-73B4314C2051}" srcOrd="0" destOrd="0" presId="urn:microsoft.com/office/officeart/2005/8/layout/hierarchy1"/>
    <dgm:cxn modelId="{13CF3BD0-C9A3-4FE9-9DE6-1B5FDA0DFFD0}" type="presParOf" srcId="{8DC09E81-5827-47E2-B4BF-3479AD2EDBD7}" destId="{EC9E6A11-CB5C-4A95-B175-49728388533E}" srcOrd="1" destOrd="0" presId="urn:microsoft.com/office/officeart/2005/8/layout/hierarchy1"/>
    <dgm:cxn modelId="{EC4CC5DA-BD3D-48DB-8486-9039A14EBF56}" type="presParOf" srcId="{18F2140D-95FE-46B7-B38C-D20B347557E2}" destId="{E3C2265D-2F3C-4E69-943E-8C4704A70B8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069D6-5733-4B80-BC89-3BEF35204A3E}">
      <dsp:nvSpPr>
        <dsp:cNvPr id="0" name=""/>
        <dsp:cNvSpPr/>
      </dsp:nvSpPr>
      <dsp:spPr>
        <a:xfrm>
          <a:off x="2054838" y="2114564"/>
          <a:ext cx="619973" cy="1004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9986" y="0"/>
              </a:lnTo>
              <a:lnTo>
                <a:pt x="309986" y="1004418"/>
              </a:lnTo>
              <a:lnTo>
                <a:pt x="619973" y="10044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2335316" y="2587264"/>
        <a:ext cx="59017" cy="59017"/>
      </dsp:txXfrm>
    </dsp:sp>
    <dsp:sp modelId="{400FA40F-778F-46FE-9C85-4299A732611F}">
      <dsp:nvSpPr>
        <dsp:cNvPr id="0" name=""/>
        <dsp:cNvSpPr/>
      </dsp:nvSpPr>
      <dsp:spPr>
        <a:xfrm>
          <a:off x="2054838" y="2068844"/>
          <a:ext cx="6199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19973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2349326" y="2099065"/>
        <a:ext cx="30998" cy="30998"/>
      </dsp:txXfrm>
    </dsp:sp>
    <dsp:sp modelId="{AD0E41D2-8647-46CA-88B1-41756D40A1DF}">
      <dsp:nvSpPr>
        <dsp:cNvPr id="0" name=""/>
        <dsp:cNvSpPr/>
      </dsp:nvSpPr>
      <dsp:spPr>
        <a:xfrm>
          <a:off x="2054838" y="1110146"/>
          <a:ext cx="619973" cy="1004418"/>
        </a:xfrm>
        <a:custGeom>
          <a:avLst/>
          <a:gdLst/>
          <a:ahLst/>
          <a:cxnLst/>
          <a:rect l="0" t="0" r="0" b="0"/>
          <a:pathLst>
            <a:path>
              <a:moveTo>
                <a:pt x="0" y="1004418"/>
              </a:moveTo>
              <a:lnTo>
                <a:pt x="309986" y="1004418"/>
              </a:lnTo>
              <a:lnTo>
                <a:pt x="309986" y="0"/>
              </a:lnTo>
              <a:lnTo>
                <a:pt x="61997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2335316" y="1582846"/>
        <a:ext cx="59017" cy="59017"/>
      </dsp:txXfrm>
    </dsp:sp>
    <dsp:sp modelId="{97C979D6-B12A-4BFE-835D-D3CE524CC826}">
      <dsp:nvSpPr>
        <dsp:cNvPr id="0" name=""/>
        <dsp:cNvSpPr/>
      </dsp:nvSpPr>
      <dsp:spPr>
        <a:xfrm rot="16200000">
          <a:off x="-1087145" y="1087145"/>
          <a:ext cx="4229129" cy="20548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6300" kern="1200" dirty="0"/>
            <a:t>Charges</a:t>
          </a:r>
        </a:p>
      </dsp:txBody>
      <dsp:txXfrm>
        <a:off x="-1087145" y="1087145"/>
        <a:ext cx="4229129" cy="2054838"/>
      </dsp:txXfrm>
    </dsp:sp>
    <dsp:sp modelId="{31D25C21-916E-486D-8748-65DC0D445A3E}">
      <dsp:nvSpPr>
        <dsp:cNvPr id="0" name=""/>
        <dsp:cNvSpPr/>
      </dsp:nvSpPr>
      <dsp:spPr>
        <a:xfrm>
          <a:off x="2674812" y="708379"/>
          <a:ext cx="6026652" cy="8035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 err="1"/>
            <a:t>Utilities</a:t>
          </a:r>
          <a:r>
            <a:rPr lang="pt-PT" sz="2600" kern="1200" dirty="0"/>
            <a:t>, regular </a:t>
          </a:r>
          <a:r>
            <a:rPr lang="pt-PT" sz="2600" kern="1200" dirty="0" err="1"/>
            <a:t>maintenance</a:t>
          </a:r>
          <a:r>
            <a:rPr lang="pt-PT" sz="2600" kern="1200" dirty="0"/>
            <a:t>; </a:t>
          </a:r>
          <a:r>
            <a:rPr lang="pt-PT" sz="2600" kern="1200" dirty="0" err="1"/>
            <a:t>common</a:t>
          </a:r>
          <a:r>
            <a:rPr lang="pt-PT" sz="2600" kern="1200" dirty="0"/>
            <a:t> </a:t>
          </a:r>
          <a:r>
            <a:rPr lang="pt-PT" sz="2600" kern="1200" dirty="0" err="1"/>
            <a:t>services</a:t>
          </a:r>
          <a:r>
            <a:rPr lang="pt-PT" sz="2600" kern="1200" dirty="0"/>
            <a:t>;</a:t>
          </a:r>
        </a:p>
      </dsp:txBody>
      <dsp:txXfrm>
        <a:off x="2674812" y="708379"/>
        <a:ext cx="6026652" cy="803534"/>
      </dsp:txXfrm>
    </dsp:sp>
    <dsp:sp modelId="{6F5C885F-0F11-477D-8311-F87B0348A0C0}">
      <dsp:nvSpPr>
        <dsp:cNvPr id="0" name=""/>
        <dsp:cNvSpPr/>
      </dsp:nvSpPr>
      <dsp:spPr>
        <a:xfrm>
          <a:off x="2674812" y="1712797"/>
          <a:ext cx="7747932" cy="8035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/>
            <a:t>     Reserve </a:t>
          </a:r>
          <a:r>
            <a:rPr lang="pt-PT" sz="2600" kern="1200" dirty="0" err="1"/>
            <a:t>fund</a:t>
          </a:r>
          <a:r>
            <a:rPr lang="pt-PT" sz="2600" kern="1200" dirty="0"/>
            <a:t>;</a:t>
          </a:r>
        </a:p>
      </dsp:txBody>
      <dsp:txXfrm>
        <a:off x="2674812" y="1712797"/>
        <a:ext cx="7747932" cy="803534"/>
      </dsp:txXfrm>
    </dsp:sp>
    <dsp:sp modelId="{C6EFAF78-51B8-4C5D-8BC5-3100ADCC7093}">
      <dsp:nvSpPr>
        <dsp:cNvPr id="0" name=""/>
        <dsp:cNvSpPr/>
      </dsp:nvSpPr>
      <dsp:spPr>
        <a:xfrm>
          <a:off x="2674812" y="2717215"/>
          <a:ext cx="6765778" cy="8035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/>
            <a:t>    </a:t>
          </a:r>
          <a:r>
            <a:rPr lang="pt-PT" sz="2600" kern="1200" dirty="0" err="1"/>
            <a:t>Extraordinary</a:t>
          </a:r>
          <a:r>
            <a:rPr lang="pt-PT" sz="2600" kern="1200" dirty="0"/>
            <a:t> </a:t>
          </a:r>
          <a:r>
            <a:rPr lang="pt-PT" sz="2600" kern="1200" dirty="0" err="1"/>
            <a:t>works</a:t>
          </a:r>
          <a:r>
            <a:rPr lang="pt-PT" sz="2600" kern="1200" dirty="0"/>
            <a:t> /</a:t>
          </a:r>
          <a:r>
            <a:rPr lang="pt-PT" sz="2600" kern="1200" dirty="0" err="1"/>
            <a:t>renovation</a:t>
          </a:r>
          <a:endParaRPr lang="pt-PT" sz="2600" kern="1200" dirty="0"/>
        </a:p>
      </dsp:txBody>
      <dsp:txXfrm>
        <a:off x="2674812" y="2717215"/>
        <a:ext cx="6765778" cy="803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48856-3FCA-4289-A451-4FD76F017EFD}">
      <dsp:nvSpPr>
        <dsp:cNvPr id="0" name=""/>
        <dsp:cNvSpPr/>
      </dsp:nvSpPr>
      <dsp:spPr>
        <a:xfrm>
          <a:off x="3845042" y="1712334"/>
          <a:ext cx="1645646" cy="7831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713"/>
              </a:lnTo>
              <a:lnTo>
                <a:pt x="1645646" y="533713"/>
              </a:lnTo>
              <a:lnTo>
                <a:pt x="1645646" y="7831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B0057-F956-459B-8704-8E0CAECF4277}">
      <dsp:nvSpPr>
        <dsp:cNvPr id="0" name=""/>
        <dsp:cNvSpPr/>
      </dsp:nvSpPr>
      <dsp:spPr>
        <a:xfrm>
          <a:off x="2199396" y="1712334"/>
          <a:ext cx="1645646" cy="783178"/>
        </a:xfrm>
        <a:custGeom>
          <a:avLst/>
          <a:gdLst/>
          <a:ahLst/>
          <a:cxnLst/>
          <a:rect l="0" t="0" r="0" b="0"/>
          <a:pathLst>
            <a:path>
              <a:moveTo>
                <a:pt x="1645646" y="0"/>
              </a:moveTo>
              <a:lnTo>
                <a:pt x="1645646" y="533713"/>
              </a:lnTo>
              <a:lnTo>
                <a:pt x="0" y="533713"/>
              </a:lnTo>
              <a:lnTo>
                <a:pt x="0" y="7831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D8CF0-D1B5-49BC-A508-28DF5CA650AE}">
      <dsp:nvSpPr>
        <dsp:cNvPr id="0" name=""/>
        <dsp:cNvSpPr/>
      </dsp:nvSpPr>
      <dsp:spPr>
        <a:xfrm>
          <a:off x="2498604" y="2358"/>
          <a:ext cx="2692875" cy="17099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920015-4152-4BFF-AF35-5F1BF75C9C50}">
      <dsp:nvSpPr>
        <dsp:cNvPr id="0" name=""/>
        <dsp:cNvSpPr/>
      </dsp:nvSpPr>
      <dsp:spPr>
        <a:xfrm>
          <a:off x="2797813" y="286606"/>
          <a:ext cx="2692875" cy="17099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100" kern="1200" dirty="0"/>
            <a:t>Judicial </a:t>
          </a:r>
          <a:r>
            <a:rPr lang="pt-PT" sz="3100" kern="1200" dirty="0" err="1"/>
            <a:t>reaction</a:t>
          </a:r>
          <a:r>
            <a:rPr lang="pt-PT" sz="3100" kern="1200" dirty="0"/>
            <a:t> </a:t>
          </a:r>
          <a:r>
            <a:rPr lang="pt-PT" sz="3100" kern="1200" dirty="0" err="1"/>
            <a:t>within</a:t>
          </a:r>
          <a:r>
            <a:rPr lang="pt-PT" sz="3100" kern="1200" dirty="0"/>
            <a:t> 30 </a:t>
          </a:r>
          <a:r>
            <a:rPr lang="pt-PT" sz="3100" kern="1200" dirty="0" err="1"/>
            <a:t>days</a:t>
          </a:r>
          <a:endParaRPr lang="pt-PT" sz="3100" kern="1200" dirty="0"/>
        </a:p>
      </dsp:txBody>
      <dsp:txXfrm>
        <a:off x="2847896" y="336689"/>
        <a:ext cx="2592709" cy="1609810"/>
      </dsp:txXfrm>
    </dsp:sp>
    <dsp:sp modelId="{19D63DAD-4789-417B-AA1D-3C66A0DD2BA6}">
      <dsp:nvSpPr>
        <dsp:cNvPr id="0" name=""/>
        <dsp:cNvSpPr/>
      </dsp:nvSpPr>
      <dsp:spPr>
        <a:xfrm>
          <a:off x="852958" y="2495512"/>
          <a:ext cx="2692875" cy="17099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D3D25-0BA8-4511-A7CE-AD790D24F21A}">
      <dsp:nvSpPr>
        <dsp:cNvPr id="0" name=""/>
        <dsp:cNvSpPr/>
      </dsp:nvSpPr>
      <dsp:spPr>
        <a:xfrm>
          <a:off x="1152166" y="2779760"/>
          <a:ext cx="2692875" cy="17099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100" kern="1200" dirty="0" err="1"/>
            <a:t>Executive</a:t>
          </a:r>
          <a:r>
            <a:rPr lang="pt-PT" sz="3100" kern="1200" dirty="0"/>
            <a:t> </a:t>
          </a:r>
          <a:r>
            <a:rPr lang="pt-PT" sz="3100" kern="1200" dirty="0" err="1"/>
            <a:t>procedure</a:t>
          </a:r>
          <a:endParaRPr lang="pt-PT" sz="3100" kern="1200" dirty="0"/>
        </a:p>
      </dsp:txBody>
      <dsp:txXfrm>
        <a:off x="1202249" y="2829843"/>
        <a:ext cx="2592709" cy="1609810"/>
      </dsp:txXfrm>
    </dsp:sp>
    <dsp:sp modelId="{39A0DCDC-A1EF-45E6-904C-73B4314C2051}">
      <dsp:nvSpPr>
        <dsp:cNvPr id="0" name=""/>
        <dsp:cNvSpPr/>
      </dsp:nvSpPr>
      <dsp:spPr>
        <a:xfrm>
          <a:off x="4144251" y="2495512"/>
          <a:ext cx="2692875" cy="17099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E6A11-CB5C-4A95-B175-49728388533E}">
      <dsp:nvSpPr>
        <dsp:cNvPr id="0" name=""/>
        <dsp:cNvSpPr/>
      </dsp:nvSpPr>
      <dsp:spPr>
        <a:xfrm>
          <a:off x="4443459" y="2779760"/>
          <a:ext cx="2692875" cy="17099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100" kern="1200" dirty="0" err="1"/>
            <a:t>Judge</a:t>
          </a:r>
          <a:r>
            <a:rPr lang="pt-PT" sz="3100" kern="1200" dirty="0"/>
            <a:t> </a:t>
          </a:r>
          <a:r>
            <a:rPr lang="pt-PT" sz="3100" kern="1200" dirty="0" err="1"/>
            <a:t>of</a:t>
          </a:r>
          <a:r>
            <a:rPr lang="pt-PT" sz="3100" kern="1200" dirty="0"/>
            <a:t> Peace</a:t>
          </a:r>
        </a:p>
      </dsp:txBody>
      <dsp:txXfrm>
        <a:off x="4493542" y="2829843"/>
        <a:ext cx="2592709" cy="1609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E92A4-011E-42F0-90FA-0DFAAE9FFDE3}" type="datetimeFigureOut">
              <a:rPr lang="pt-PT" smtClean="0"/>
              <a:t>28/10/2022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F4687-D349-4D03-9D5A-B411F3A74FD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0656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EFDBD3-84E5-49BA-B009-0AACF190EC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383E0B-3A02-4D53-A35E-1FE6E55BD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1F1B3E-4A8E-4961-9E06-48F6B38B6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78568-A424-4E63-B43E-71C842A3B6AF}" type="datetime1">
              <a:rPr lang="pt-PT" smtClean="0"/>
              <a:t>28/10/2022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D5A321B-474E-4F8E-AD97-491F86507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4084BFA-978E-4DB6-B718-F9BAB2717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241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ABACA-FA07-442B-A531-4CBCC823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E71AB53-0F87-4883-BEAE-12441B644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76FE855-1802-4E29-815A-633E4357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8333-23BF-477B-AEF0-D3B444E2BEE3}" type="datetime1">
              <a:rPr lang="pt-PT" smtClean="0"/>
              <a:t>28/10/2022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11D9202-175B-40B1-9CC7-05293539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1CB0662-0E70-40AC-8F4A-D3988F3B3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536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A6038A-6066-441A-A54A-20237EF1A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608EF4E-6F94-4038-B2F4-A60A2863B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F363B60-50DF-4F3D-8E09-28BD9492D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330E-F8EE-4CFF-A5D2-F33D004FCFCC}" type="datetime1">
              <a:rPr lang="pt-PT" smtClean="0"/>
              <a:t>28/10/2022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ED46B33-580B-4195-9510-9675F3D93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91D9A53-1852-4732-940E-AACAB287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649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A99541-C888-42F2-863C-D253A33E7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871D384-8DFE-430D-A789-76AB6D62D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48CC24-3EB7-43B5-8E16-EECC91206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03DE8-CEE6-4F42-8153-B0E742710AF1}" type="datetime1">
              <a:rPr lang="pt-PT" smtClean="0"/>
              <a:t>28/10/2022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463094D-A0A3-4D74-9B54-7F2FC1793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0696512-8222-4D2B-AFE0-EE67CD4D2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94292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C200C-EDF2-4CFC-BE8C-5429BB0BD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6E071E2-4B94-4B83-A6E5-BF6F52C2E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D31DD96-3091-4951-AAA5-BF7E13FFA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560A4-908B-4473-9EB0-C00FAC75C8A7}" type="datetime1">
              <a:rPr lang="pt-PT" smtClean="0"/>
              <a:t>28/10/2022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349C4D4-C3E6-40A3-9AC3-E51EB1A16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F0ECE3D-FAB7-4EDF-A568-5CACBDE65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2970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799CD8-33F9-42A2-815E-51791E976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8F93887-8328-4F76-983F-9FAD4999F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C05A431-9CD9-4136-BB27-D112D28AC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76F01E3-D5A4-4D8A-B788-8490B8C2B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73ED-F474-4E49-BB8D-075EE0C49652}" type="datetime1">
              <a:rPr lang="pt-PT" smtClean="0"/>
              <a:t>28/10/2022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822D80C-A70F-4842-9AD1-8A3D3D2C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549EE2E-67E2-4C0D-BE0E-E11A0B46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745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5D6C3-61E2-44E9-BD93-E78C3094F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2B8FA04-3DE6-42A3-A357-A1362BFA7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E20A105-CB9C-4AC5-B73C-FCB00F691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43A187D2-0B79-4C00-A3E8-C6B8407A84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0865C23D-F012-4204-B1A2-E24C35F98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4CC9517F-5E55-4A81-8866-846A1A19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39C4-0B2D-4881-822C-3D16BBBAE0AD}" type="datetime1">
              <a:rPr lang="pt-PT" smtClean="0"/>
              <a:t>28/10/2022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3F3FA92-5957-45CE-A25C-F3BEA5150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C4BB555-9C1F-441E-965E-80768FE80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385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A5A4C-EB8C-4DF6-9212-A79A7AFC2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8D44626-7429-46FD-8B5F-2262C2206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BA9A-8219-4A9D-9611-964636291547}" type="datetime1">
              <a:rPr lang="pt-PT" smtClean="0"/>
              <a:t>28/10/2022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25D69EF2-096C-4EF7-B32E-273CF971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493EAE7-7B30-416B-8BD6-FEDBABBC5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403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E15B29E-8A10-456B-AFA9-4D866E701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37E37-B409-4848-BEA0-1FD7C49C8776}" type="datetime1">
              <a:rPr lang="pt-PT" smtClean="0"/>
              <a:t>28/10/2022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A03F1635-8ECF-4056-8A5C-A1ED0162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8D3379DE-E2CC-455A-94A2-31AE6579D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354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9B304D-48A9-4D5C-8D51-944E5692D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58B5D06-8727-4421-98FB-44658C434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00CDE3C-53BC-4CA4-B5C6-52BA6B90A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BAFC5E3-ECC0-49D6-BC51-A95F96F6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561E3-DD22-42AF-89A1-EF8474D3732A}" type="datetime1">
              <a:rPr lang="pt-PT" smtClean="0"/>
              <a:t>28/10/2022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0AB546F6-1440-4EEC-8BD8-28BD1444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037882D-58A1-4FFC-A961-1A56D5DD5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838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E6908-95F9-45EC-B820-68EB5947B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3DB4524F-7301-45DF-9E0C-13DE380FD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F20D3E8-14A1-4DE1-A1D5-3D677898D7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EF6D3745-812C-4CD7-87A1-3E19F7CF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D96D4-9369-480B-91E8-6153D5B72A75}" type="datetime1">
              <a:rPr lang="pt-PT" smtClean="0"/>
              <a:t>28/10/2022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51632F4-FF1D-4408-BB87-4A8C2671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05055A6-C611-4E68-A478-5524C4494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024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EF0B7568-C5B2-48DA-9CA6-46B0A709E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9057D1F-6F2C-4134-AAE0-1784CD03C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718A8CE-6B4D-465A-9F11-2A0B21889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AF794-3FB7-4EA4-B48C-BCB58D765A9E}" type="datetime1">
              <a:rPr lang="pt-PT" smtClean="0"/>
              <a:t>28/10/2022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59D9064-2190-4511-A508-84A895C9C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/>
              <a:t>SP/UC/2022</a:t>
            </a:r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10EDD3D-0E5D-4D96-AD39-594F5C168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ECF2C-D29C-4FD2-AF83-4CDF93BC986B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269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andrap@fd.uc.p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5D27FA-0A0D-4EDF-AACC-3ACBCFFEDB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Webinar </a:t>
            </a:r>
            <a:br>
              <a:rPr lang="en-US" sz="3600" dirty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>Lessons from Europe: how to enforce payment for tenement maintenance</a:t>
            </a:r>
            <a:endParaRPr lang="pt-PT" sz="3600" dirty="0">
              <a:solidFill>
                <a:srgbClr val="0070C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8EF972-DBCD-4485-9641-2C4C5F61B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Scottish Law Commission - 21 October 2022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Sandra Passinhas - Portugal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pt-PT" dirty="0">
              <a:solidFill>
                <a:srgbClr val="C00000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A52E69C-57A5-4302-ADCC-E71C8D52C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3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F30A82-D2C6-48A8-98B2-D8B883F3E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Extraordinary</a:t>
            </a:r>
            <a:r>
              <a:rPr lang="pt-PT" dirty="0"/>
              <a:t> </a:t>
            </a:r>
            <a:r>
              <a:rPr lang="pt-PT" dirty="0" err="1"/>
              <a:t>works</a:t>
            </a:r>
            <a:r>
              <a:rPr lang="pt-PT" dirty="0"/>
              <a:t>/</a:t>
            </a:r>
            <a:r>
              <a:rPr lang="pt-PT" dirty="0" err="1"/>
              <a:t>renovation</a:t>
            </a:r>
            <a:endParaRPr lang="pt-PT" dirty="0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1415BC3-C222-445F-AE4B-84D90032C9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3A69A94-4B98-4FF0-98EA-FCA14FCAFD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PT" dirty="0"/>
          </a:p>
          <a:p>
            <a:endParaRPr lang="pt-PT" dirty="0"/>
          </a:p>
          <a:p>
            <a:r>
              <a:rPr lang="pt-PT" dirty="0" err="1"/>
              <a:t>Imposed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public</a:t>
            </a:r>
            <a:r>
              <a:rPr lang="pt-PT" dirty="0"/>
              <a:t> </a:t>
            </a:r>
            <a:r>
              <a:rPr lang="pt-PT" dirty="0" err="1"/>
              <a:t>authorities</a:t>
            </a: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6" name="Marcador de Posição do Texto 5">
            <a:extLst>
              <a:ext uri="{FF2B5EF4-FFF2-40B4-BE49-F238E27FC236}">
                <a16:creationId xmlns:a16="http://schemas.microsoft.com/office/drawing/2014/main" id="{F6BD4BBF-D456-4778-B691-E0300A37A5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pt-PT" dirty="0" err="1"/>
              <a:t>Decided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co-owners</a:t>
            </a:r>
            <a:endParaRPr lang="pt-PT" dirty="0"/>
          </a:p>
        </p:txBody>
      </p:sp>
      <p:sp>
        <p:nvSpPr>
          <p:cNvPr id="7" name="Marcador de Posição de Conteúdo 6">
            <a:extLst>
              <a:ext uri="{FF2B5EF4-FFF2-40B4-BE49-F238E27FC236}">
                <a16:creationId xmlns:a16="http://schemas.microsoft.com/office/drawing/2014/main" id="{0B3A5DAF-7C40-4E1F-BC38-9A8116A90F2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PT" dirty="0"/>
          </a:p>
          <a:p>
            <a:r>
              <a:rPr lang="pt-PT" dirty="0" err="1"/>
              <a:t>Majority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co-owners</a:t>
            </a:r>
            <a:r>
              <a:rPr lang="pt-PT" dirty="0"/>
              <a:t> and 2/3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value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building</a:t>
            </a:r>
            <a:endParaRPr lang="pt-PT" dirty="0"/>
          </a:p>
          <a:p>
            <a:endParaRPr lang="pt-PT" dirty="0"/>
          </a:p>
          <a:p>
            <a:r>
              <a:rPr lang="pt-PT" dirty="0" err="1"/>
              <a:t>Elevators</a:t>
            </a:r>
            <a:r>
              <a:rPr lang="pt-PT" dirty="0"/>
              <a:t> and </a:t>
            </a:r>
            <a:r>
              <a:rPr lang="pt-PT" dirty="0" err="1"/>
              <a:t>piped</a:t>
            </a:r>
            <a:r>
              <a:rPr lang="pt-PT" dirty="0"/>
              <a:t> </a:t>
            </a:r>
            <a:r>
              <a:rPr lang="pt-PT" dirty="0" err="1"/>
              <a:t>gas</a:t>
            </a:r>
            <a:r>
              <a:rPr lang="pt-PT" dirty="0"/>
              <a:t>(</a:t>
            </a:r>
            <a:r>
              <a:rPr lang="pt-PT" dirty="0" err="1"/>
              <a:t>majority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co-owners</a:t>
            </a:r>
            <a:r>
              <a:rPr lang="pt-PT" dirty="0"/>
              <a:t> and </a:t>
            </a:r>
            <a:r>
              <a:rPr lang="pt-PT" dirty="0" err="1"/>
              <a:t>half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value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building</a:t>
            </a:r>
            <a:r>
              <a:rPr lang="pt-PT" dirty="0"/>
              <a:t>)</a:t>
            </a:r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0E99DB2-E4A6-4DEA-B005-C9CFE86CD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3E43E715-B34B-4B58-BCB0-940AC2BA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10</a:t>
            </a:fld>
            <a:endParaRPr lang="pt-PT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91EE2F6D-7781-40AB-ABA9-A240235E04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596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BC07AB1-1F7C-4785-9053-0BACE7EF1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8" name="Marcador de Posição de Conteúdo 7">
            <a:extLst>
              <a:ext uri="{FF2B5EF4-FFF2-40B4-BE49-F238E27FC236}">
                <a16:creationId xmlns:a16="http://schemas.microsoft.com/office/drawing/2014/main" id="{539B5595-D8BA-4FC8-BC56-61E8BB5DE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  <a:p>
            <a:r>
              <a:rPr lang="pt-PT" dirty="0" err="1"/>
              <a:t>Co-owners</a:t>
            </a:r>
            <a:r>
              <a:rPr lang="pt-PT" dirty="0"/>
              <a:t> are </a:t>
            </a:r>
            <a:r>
              <a:rPr lang="pt-PT" dirty="0" err="1"/>
              <a:t>obliged</a:t>
            </a:r>
            <a:r>
              <a:rPr lang="pt-PT" dirty="0"/>
              <a:t> to </a:t>
            </a:r>
            <a:r>
              <a:rPr lang="pt-PT" dirty="0" err="1"/>
              <a:t>pay</a:t>
            </a:r>
            <a:endParaRPr lang="pt-PT" dirty="0"/>
          </a:p>
          <a:p>
            <a:endParaRPr lang="pt-PT" dirty="0"/>
          </a:p>
          <a:p>
            <a:r>
              <a:rPr lang="pt-PT" dirty="0"/>
              <a:t>Judicial Review (</a:t>
            </a:r>
            <a:r>
              <a:rPr lang="pt-PT" dirty="0" err="1"/>
              <a:t>excessive</a:t>
            </a:r>
            <a:r>
              <a:rPr lang="pt-PT" dirty="0"/>
              <a:t> </a:t>
            </a:r>
            <a:r>
              <a:rPr lang="pt-PT" dirty="0" err="1"/>
              <a:t>expenses</a:t>
            </a:r>
            <a:r>
              <a:rPr lang="pt-PT" dirty="0"/>
              <a:t>)</a:t>
            </a:r>
          </a:p>
        </p:txBody>
      </p:sp>
      <p:sp>
        <p:nvSpPr>
          <p:cNvPr id="9" name="Marcador de Posição do Rodapé 8">
            <a:extLst>
              <a:ext uri="{FF2B5EF4-FFF2-40B4-BE49-F238E27FC236}">
                <a16:creationId xmlns:a16="http://schemas.microsoft.com/office/drawing/2014/main" id="{62E74ECD-0F7B-4762-A54E-A725D3353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10" name="Marcador de Posição do Número do Diapositivo 9">
            <a:extLst>
              <a:ext uri="{FF2B5EF4-FFF2-40B4-BE49-F238E27FC236}">
                <a16:creationId xmlns:a16="http://schemas.microsoft.com/office/drawing/2014/main" id="{0CFE6D6C-2861-4398-89F0-52FCFBAF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11</a:t>
            </a:fld>
            <a:endParaRPr lang="pt-PT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92C5B2BF-FE31-4BAE-A72E-0D167036A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5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7CB4-4FDB-4876-968D-1E213FEBE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6D18314-1C63-47D7-8197-00822ABC7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  <a:p>
            <a:endParaRPr lang="pt-PT" dirty="0"/>
          </a:p>
          <a:p>
            <a:pPr marL="0" indent="0" algn="ctr">
              <a:buNone/>
            </a:pPr>
            <a:r>
              <a:rPr lang="pt-PT" sz="4400" b="1" dirty="0" err="1">
                <a:solidFill>
                  <a:srgbClr val="002060"/>
                </a:solidFill>
              </a:rPr>
              <a:t>The</a:t>
            </a:r>
            <a:r>
              <a:rPr lang="pt-PT" sz="4400" b="1" dirty="0">
                <a:solidFill>
                  <a:srgbClr val="002060"/>
                </a:solidFill>
              </a:rPr>
              <a:t> </a:t>
            </a:r>
            <a:r>
              <a:rPr lang="pt-PT" sz="4400" b="1" dirty="0" err="1">
                <a:solidFill>
                  <a:srgbClr val="002060"/>
                </a:solidFill>
              </a:rPr>
              <a:t>tenant</a:t>
            </a:r>
            <a:r>
              <a:rPr lang="pt-PT" sz="44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DB3EFE8C-9D6F-4B62-B723-FCFD746E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9A939F4-CBD3-4072-B74D-3FA2D3CE6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12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CAA81EB-998F-495F-AF9D-A14E36565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627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94546E-EEC0-47FE-9DF9-054460018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>
                <a:solidFill>
                  <a:srgbClr val="002060"/>
                </a:solidFill>
              </a:rPr>
              <a:t>Guarantees</a:t>
            </a:r>
            <a:r>
              <a:rPr lang="pt-PT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876629F-7669-4A66-8AF5-EFA2C9813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/>
              <a:t>Since</a:t>
            </a:r>
            <a:r>
              <a:rPr lang="pt-PT" dirty="0"/>
              <a:t> </a:t>
            </a:r>
            <a:r>
              <a:rPr lang="pt-PT" dirty="0" err="1"/>
              <a:t>April</a:t>
            </a:r>
            <a:r>
              <a:rPr lang="pt-PT" dirty="0"/>
              <a:t> 2022:</a:t>
            </a:r>
          </a:p>
          <a:p>
            <a:endParaRPr lang="pt-PT" dirty="0"/>
          </a:p>
          <a:p>
            <a:pPr marL="0" indent="0" algn="just">
              <a:buNone/>
            </a:pPr>
            <a:r>
              <a:rPr lang="pt-PT" dirty="0" err="1"/>
              <a:t>Transfer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property</a:t>
            </a:r>
            <a:r>
              <a:rPr lang="pt-PT" dirty="0"/>
              <a:t> </a:t>
            </a:r>
            <a:r>
              <a:rPr lang="pt-PT" i="1" dirty="0" err="1"/>
              <a:t>inter</a:t>
            </a:r>
            <a:r>
              <a:rPr lang="pt-PT" i="1" dirty="0"/>
              <a:t> vivos </a:t>
            </a:r>
            <a:r>
              <a:rPr lang="pt-PT" dirty="0" err="1"/>
              <a:t>requires</a:t>
            </a:r>
            <a:r>
              <a:rPr lang="pt-PT" dirty="0"/>
              <a:t> </a:t>
            </a:r>
            <a:r>
              <a:rPr lang="pt-PT" dirty="0" err="1"/>
              <a:t>evidence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non-</a:t>
            </a:r>
            <a:r>
              <a:rPr lang="pt-PT" dirty="0" err="1"/>
              <a:t>debt</a:t>
            </a:r>
            <a:r>
              <a:rPr lang="pt-PT" dirty="0"/>
              <a:t>/</a:t>
            </a:r>
            <a:r>
              <a:rPr lang="pt-PT" dirty="0" err="1"/>
              <a:t>declaration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debt</a:t>
            </a:r>
            <a:r>
              <a:rPr lang="pt-PT" dirty="0"/>
              <a:t> and charges;</a:t>
            </a:r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acquirer</a:t>
            </a:r>
            <a:r>
              <a:rPr lang="pt-PT" dirty="0"/>
              <a:t> </a:t>
            </a:r>
            <a:r>
              <a:rPr lang="pt-PT" dirty="0" err="1"/>
              <a:t>is</a:t>
            </a:r>
            <a:r>
              <a:rPr lang="pt-PT" dirty="0"/>
              <a:t> </a:t>
            </a:r>
            <a:r>
              <a:rPr lang="pt-PT" dirty="0" err="1"/>
              <a:t>entitled</a:t>
            </a:r>
            <a:r>
              <a:rPr lang="pt-PT" dirty="0"/>
              <a:t> to </a:t>
            </a:r>
            <a:r>
              <a:rPr lang="pt-PT" dirty="0" err="1"/>
              <a:t>overrule</a:t>
            </a:r>
            <a:r>
              <a:rPr lang="pt-PT" dirty="0"/>
              <a:t>, </a:t>
            </a:r>
            <a:r>
              <a:rPr lang="pt-PT" dirty="0" err="1"/>
              <a:t>but</a:t>
            </a:r>
            <a:r>
              <a:rPr lang="pt-PT" dirty="0"/>
              <a:t> </a:t>
            </a:r>
            <a:r>
              <a:rPr lang="pt-PT" dirty="0" err="1"/>
              <a:t>becomes</a:t>
            </a:r>
            <a:r>
              <a:rPr lang="pt-PT" dirty="0"/>
              <a:t> </a:t>
            </a:r>
            <a:r>
              <a:rPr lang="pt-PT" dirty="0" err="1"/>
              <a:t>liable</a:t>
            </a:r>
            <a:r>
              <a:rPr lang="pt-PT" dirty="0"/>
              <a:t> for </a:t>
            </a:r>
            <a:r>
              <a:rPr lang="pt-PT" dirty="0" err="1"/>
              <a:t>debts</a:t>
            </a:r>
            <a:r>
              <a:rPr lang="pt-PT" dirty="0"/>
              <a:t> and charges. (1424.º-A).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B88E44B-74D8-4D43-95AC-D2F40AD78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84906A8B-5F22-4089-8502-A0FF47F95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13</a:t>
            </a:fld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E486282-1A73-4244-9082-6F4D5CA15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533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0A62FA-853E-4BEE-9B7F-987F554C1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>
                <a:solidFill>
                  <a:srgbClr val="002060"/>
                </a:solidFill>
              </a:rPr>
              <a:t>Non </a:t>
            </a:r>
            <a:r>
              <a:rPr lang="pt-PT" dirty="0" err="1">
                <a:solidFill>
                  <a:srgbClr val="002060"/>
                </a:solidFill>
              </a:rPr>
              <a:t>payment</a:t>
            </a:r>
            <a:r>
              <a:rPr lang="pt-PT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50318DF-51D0-4051-B858-45D647E54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pPr marL="0" indent="0">
              <a:buNone/>
            </a:pPr>
            <a:endParaRPr lang="pt-PT" dirty="0"/>
          </a:p>
          <a:p>
            <a:endParaRPr lang="pt-PT" dirty="0"/>
          </a:p>
          <a:p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5E06F39F-0BC3-4FDD-924D-8856EDD5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5F1A6BF1-F1B0-478F-8E05-CED300F1A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14</a:t>
            </a:fld>
            <a:endParaRPr lang="pt-PT"/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50E65D6A-AE8F-4FAF-ACF0-391032726A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5074312"/>
              </p:ext>
            </p:extLst>
          </p:nvPr>
        </p:nvGraphicFramePr>
        <p:xfrm>
          <a:off x="2170706" y="1646238"/>
          <a:ext cx="7989294" cy="4492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Imagem 8">
            <a:extLst>
              <a:ext uri="{FF2B5EF4-FFF2-40B4-BE49-F238E27FC236}">
                <a16:creationId xmlns:a16="http://schemas.microsoft.com/office/drawing/2014/main" id="{3ED42328-D410-4FE0-AD10-8441CA4BE5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34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51375-7831-4595-AF74-7BA86BF57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613CDCF-665E-4B78-A3E1-3A74A4CFC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sz="4000" dirty="0"/>
              <a:t>Final </a:t>
            </a:r>
            <a:r>
              <a:rPr lang="pt-PT" sz="4000" dirty="0" err="1"/>
              <a:t>remarks</a:t>
            </a:r>
            <a:r>
              <a:rPr lang="pt-PT" sz="4000" dirty="0"/>
              <a:t>:</a:t>
            </a:r>
          </a:p>
          <a:p>
            <a:pPr algn="ctr"/>
            <a:endParaRPr lang="pt-PT" dirty="0"/>
          </a:p>
          <a:p>
            <a:pPr marL="0" indent="0" algn="ctr">
              <a:buNone/>
            </a:pPr>
            <a:r>
              <a:rPr lang="pt-PT" dirty="0">
                <a:solidFill>
                  <a:srgbClr val="002060"/>
                </a:solidFill>
              </a:rPr>
              <a:t>Legal </a:t>
            </a:r>
            <a:r>
              <a:rPr lang="pt-PT" dirty="0" err="1">
                <a:solidFill>
                  <a:srgbClr val="002060"/>
                </a:solidFill>
              </a:rPr>
              <a:t>order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i="1" dirty="0" err="1">
                <a:solidFill>
                  <a:srgbClr val="002060"/>
                </a:solidFill>
              </a:rPr>
              <a:t>vs</a:t>
            </a:r>
            <a:r>
              <a:rPr lang="pt-PT" dirty="0">
                <a:solidFill>
                  <a:srgbClr val="002060"/>
                </a:solidFill>
              </a:rPr>
              <a:t> social </a:t>
            </a:r>
            <a:r>
              <a:rPr lang="pt-PT" dirty="0" err="1">
                <a:solidFill>
                  <a:srgbClr val="002060"/>
                </a:solidFill>
              </a:rPr>
              <a:t>order</a:t>
            </a:r>
            <a:endParaRPr lang="pt-PT" dirty="0">
              <a:solidFill>
                <a:srgbClr val="002060"/>
              </a:solidFill>
            </a:endParaRPr>
          </a:p>
          <a:p>
            <a:endParaRPr lang="pt-PT" dirty="0">
              <a:solidFill>
                <a:srgbClr val="002060"/>
              </a:solidFill>
            </a:endParaRPr>
          </a:p>
          <a:p>
            <a:endParaRPr lang="pt-PT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18A3597-333F-41C3-AFE3-C3620436E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AC94DE3-5848-4628-808E-E4151F2EF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15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135FF57-3271-456C-9A67-D73A80242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96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sz="2800" b="1" dirty="0" err="1">
                <a:solidFill>
                  <a:srgbClr val="002060"/>
                </a:solidFill>
              </a:rPr>
              <a:t>Thank</a:t>
            </a:r>
            <a:r>
              <a:rPr lang="pt-PT" sz="2800" b="1" dirty="0">
                <a:solidFill>
                  <a:srgbClr val="002060"/>
                </a:solidFill>
              </a:rPr>
              <a:t> </a:t>
            </a:r>
            <a:r>
              <a:rPr lang="pt-PT" sz="2800" b="1" dirty="0" err="1">
                <a:solidFill>
                  <a:srgbClr val="002060"/>
                </a:solidFill>
              </a:rPr>
              <a:t>you</a:t>
            </a:r>
            <a:r>
              <a:rPr lang="pt-PT" sz="2800" b="1" dirty="0">
                <a:solidFill>
                  <a:srgbClr val="002060"/>
                </a:solidFill>
              </a:rPr>
              <a:t> </a:t>
            </a:r>
            <a:r>
              <a:rPr lang="pt-PT" sz="2800" b="1" dirty="0" err="1">
                <a:solidFill>
                  <a:srgbClr val="002060"/>
                </a:solidFill>
              </a:rPr>
              <a:t>very</a:t>
            </a:r>
            <a:r>
              <a:rPr lang="pt-PT" sz="2800" b="1" dirty="0">
                <a:solidFill>
                  <a:srgbClr val="002060"/>
                </a:solidFill>
              </a:rPr>
              <a:t> </a:t>
            </a:r>
            <a:r>
              <a:rPr lang="pt-PT" sz="2800" b="1" dirty="0" err="1">
                <a:solidFill>
                  <a:srgbClr val="002060"/>
                </a:solidFill>
              </a:rPr>
              <a:t>much</a:t>
            </a:r>
            <a:r>
              <a:rPr lang="pt-PT" sz="2800" b="1" dirty="0">
                <a:solidFill>
                  <a:srgbClr val="002060"/>
                </a:solidFill>
              </a:rPr>
              <a:t>!</a:t>
            </a:r>
          </a:p>
          <a:p>
            <a:pPr algn="ctr"/>
            <a:endParaRPr lang="pt-PT" sz="2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pt-PT" sz="2800" dirty="0">
                <a:solidFill>
                  <a:srgbClr val="002060"/>
                </a:solidFill>
                <a:hlinkClick r:id="rId2"/>
              </a:rPr>
              <a:t>sandrap@fd.uc.pt</a:t>
            </a:r>
            <a:endParaRPr lang="pt-PT" sz="28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pt-PT" sz="2800" dirty="0">
              <a:solidFill>
                <a:srgbClr val="002060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7BE4-4810-4ECD-9759-61DA343E3171}" type="slidenum">
              <a:rPr lang="pt-PT" smtClean="0"/>
              <a:t>16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D69CE40-CF4D-405E-921C-0CD001D0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031BFF3-4FA4-4658-9AD9-91B58F1AB1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989" y="4001294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9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22B57-045C-4B89-B5E8-79147BDC8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06ADB2C-085D-4BC3-B3E6-C56448F28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  <a:p>
            <a:r>
              <a:rPr lang="pt-PT" dirty="0">
                <a:solidFill>
                  <a:srgbClr val="002060"/>
                </a:solidFill>
              </a:rPr>
              <a:t>Civil </a:t>
            </a:r>
            <a:r>
              <a:rPr lang="pt-PT" dirty="0" err="1">
                <a:solidFill>
                  <a:srgbClr val="002060"/>
                </a:solidFill>
              </a:rPr>
              <a:t>Code</a:t>
            </a:r>
            <a:r>
              <a:rPr lang="pt-PT" dirty="0">
                <a:solidFill>
                  <a:srgbClr val="002060"/>
                </a:solidFill>
              </a:rPr>
              <a:t> 1967 – </a:t>
            </a:r>
            <a:r>
              <a:rPr lang="pt-PT" dirty="0" err="1">
                <a:solidFill>
                  <a:srgbClr val="002060"/>
                </a:solidFill>
              </a:rPr>
              <a:t>Arts</a:t>
            </a:r>
            <a:r>
              <a:rPr lang="pt-PT" dirty="0">
                <a:solidFill>
                  <a:srgbClr val="002060"/>
                </a:solidFill>
              </a:rPr>
              <a:t> 1414 </a:t>
            </a:r>
            <a:r>
              <a:rPr lang="pt-PT" dirty="0" err="1">
                <a:solidFill>
                  <a:srgbClr val="002060"/>
                </a:solidFill>
              </a:rPr>
              <a:t>ff</a:t>
            </a:r>
            <a:endParaRPr lang="pt-PT" dirty="0">
              <a:solidFill>
                <a:srgbClr val="002060"/>
              </a:solidFill>
            </a:endParaRPr>
          </a:p>
          <a:p>
            <a:endParaRPr lang="pt-PT" dirty="0">
              <a:solidFill>
                <a:srgbClr val="002060"/>
              </a:solidFill>
            </a:endParaRPr>
          </a:p>
          <a:p>
            <a:r>
              <a:rPr lang="pt-PT" dirty="0" err="1">
                <a:solidFill>
                  <a:srgbClr val="002060"/>
                </a:solidFill>
              </a:rPr>
              <a:t>Amendments</a:t>
            </a:r>
            <a:r>
              <a:rPr lang="pt-PT" dirty="0">
                <a:solidFill>
                  <a:srgbClr val="002060"/>
                </a:solidFill>
              </a:rPr>
              <a:t>: 1994; 2021 (in force </a:t>
            </a:r>
            <a:r>
              <a:rPr lang="pt-PT" dirty="0" err="1">
                <a:solidFill>
                  <a:srgbClr val="002060"/>
                </a:solidFill>
              </a:rPr>
              <a:t>since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dirty="0" err="1">
                <a:solidFill>
                  <a:srgbClr val="002060"/>
                </a:solidFill>
              </a:rPr>
              <a:t>the</a:t>
            </a:r>
            <a:r>
              <a:rPr lang="pt-PT" dirty="0">
                <a:solidFill>
                  <a:srgbClr val="002060"/>
                </a:solidFill>
              </a:rPr>
              <a:t> 10th </a:t>
            </a:r>
            <a:r>
              <a:rPr lang="pt-PT" dirty="0" err="1">
                <a:solidFill>
                  <a:srgbClr val="002060"/>
                </a:solidFill>
              </a:rPr>
              <a:t>April</a:t>
            </a:r>
            <a:r>
              <a:rPr lang="pt-PT" dirty="0">
                <a:solidFill>
                  <a:srgbClr val="002060"/>
                </a:solidFill>
              </a:rPr>
              <a:t> 2022)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CFB3612-ACCC-43A7-8AA7-822DC8AF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4FBC70C3-927A-449C-8DDC-21734D82A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2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BC9F207-8054-4A9C-A7F0-610CA4C79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508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 err="1">
                <a:solidFill>
                  <a:srgbClr val="002060"/>
                </a:solidFill>
              </a:rPr>
              <a:t>Apartment</a:t>
            </a:r>
            <a:r>
              <a:rPr lang="pt-PT" b="1" dirty="0">
                <a:solidFill>
                  <a:srgbClr val="002060"/>
                </a:solidFill>
              </a:rPr>
              <a:t> </a:t>
            </a:r>
            <a:r>
              <a:rPr lang="pt-PT" b="1" dirty="0" err="1">
                <a:solidFill>
                  <a:srgbClr val="002060"/>
                </a:solidFill>
              </a:rPr>
              <a:t>ownership</a:t>
            </a:r>
            <a:endParaRPr lang="pt-PT" b="1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</a:rPr>
              <a:t>Individual ownership of a unit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</a:rPr>
              <a:t> Collective or co-ownership of the land and structural parts of the building (Portuguese CC art 1420(1)).</a:t>
            </a:r>
            <a:endParaRPr lang="pt-PT" sz="2400" dirty="0">
              <a:solidFill>
                <a:srgbClr val="002060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7BE4-4810-4ECD-9759-61DA343E3171}" type="slidenum">
              <a:rPr lang="pt-PT" smtClean="0"/>
              <a:t>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A4486A8-E3C1-4099-A9C3-BDC279C36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7983058-8D54-4979-8D93-3F3362CBF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80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 err="1">
                <a:solidFill>
                  <a:srgbClr val="002060"/>
                </a:solidFill>
              </a:rPr>
              <a:t>The</a:t>
            </a:r>
            <a:r>
              <a:rPr lang="pt-PT" b="1" dirty="0">
                <a:solidFill>
                  <a:srgbClr val="002060"/>
                </a:solidFill>
              </a:rPr>
              <a:t> </a:t>
            </a:r>
            <a:r>
              <a:rPr lang="pt-PT" b="1" dirty="0" err="1">
                <a:solidFill>
                  <a:srgbClr val="002060"/>
                </a:solidFill>
              </a:rPr>
              <a:t>unit</a:t>
            </a:r>
            <a:r>
              <a:rPr lang="pt-PT" b="1" dirty="0">
                <a:solidFill>
                  <a:srgbClr val="002060"/>
                </a:solidFill>
              </a:rPr>
              <a:t> vs. </a:t>
            </a:r>
            <a:r>
              <a:rPr lang="pt-PT" b="1" dirty="0" err="1">
                <a:solidFill>
                  <a:srgbClr val="002060"/>
                </a:solidFill>
              </a:rPr>
              <a:t>common</a:t>
            </a:r>
            <a:r>
              <a:rPr lang="pt-PT" b="1" dirty="0">
                <a:solidFill>
                  <a:srgbClr val="002060"/>
                </a:solidFill>
              </a:rPr>
              <a:t> </a:t>
            </a:r>
            <a:r>
              <a:rPr lang="pt-PT" b="1" dirty="0" err="1">
                <a:solidFill>
                  <a:srgbClr val="002060"/>
                </a:solidFill>
              </a:rPr>
              <a:t>parts</a:t>
            </a:r>
            <a:endParaRPr lang="pt-PT" b="1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pt-PT" b="1" dirty="0" err="1">
                <a:solidFill>
                  <a:srgbClr val="002060"/>
                </a:solidFill>
              </a:rPr>
              <a:t>The</a:t>
            </a:r>
            <a:r>
              <a:rPr lang="pt-PT" b="1" dirty="0">
                <a:solidFill>
                  <a:srgbClr val="002060"/>
                </a:solidFill>
              </a:rPr>
              <a:t> </a:t>
            </a:r>
            <a:r>
              <a:rPr lang="pt-PT" b="1" dirty="0" err="1">
                <a:solidFill>
                  <a:srgbClr val="002060"/>
                </a:solidFill>
              </a:rPr>
              <a:t>unit</a:t>
            </a:r>
            <a:endParaRPr lang="pt-PT" b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endParaRPr lang="pt-PT" b="1" dirty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pt-PT" b="1" dirty="0" err="1">
                <a:solidFill>
                  <a:srgbClr val="002060"/>
                </a:solidFill>
              </a:rPr>
              <a:t>Common</a:t>
            </a:r>
            <a:r>
              <a:rPr lang="pt-PT" b="1" dirty="0">
                <a:solidFill>
                  <a:srgbClr val="002060"/>
                </a:solidFill>
              </a:rPr>
              <a:t> </a:t>
            </a:r>
            <a:r>
              <a:rPr lang="pt-PT" b="1" dirty="0" err="1">
                <a:solidFill>
                  <a:srgbClr val="002060"/>
                </a:solidFill>
              </a:rPr>
              <a:t>parts</a:t>
            </a:r>
            <a:r>
              <a:rPr lang="pt-PT" b="1" dirty="0">
                <a:solidFill>
                  <a:srgbClr val="002060"/>
                </a:solidFill>
              </a:rPr>
              <a:t>: </a:t>
            </a:r>
            <a:r>
              <a:rPr lang="en-US" dirty="0">
                <a:solidFill>
                  <a:srgbClr val="002060"/>
                </a:solidFill>
              </a:rPr>
              <a:t>the land and other elements, such as the outside shell of the walls and other structural walls; the roof; entrance halls, stairways, corridors; and common installations for services such as electricity, gas, water, and heating (CC art 1421(1)(a) - (d)). 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</a:rPr>
              <a:t>The following may also be designated for common use: </a:t>
            </a:r>
            <a:r>
              <a:rPr lang="en-US" dirty="0">
                <a:solidFill>
                  <a:srgbClr val="002060"/>
                </a:solidFill>
              </a:rPr>
              <a:t>the recreation hall and gardens; lifts; a residence for the caretaker or manager of the scheme; and parking areas (CC art 1421(2)(a) - (d)).</a:t>
            </a:r>
            <a:endParaRPr lang="pt-PT" dirty="0">
              <a:solidFill>
                <a:srgbClr val="002060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7BE4-4810-4ECD-9759-61DA343E3171}" type="slidenum">
              <a:rPr lang="pt-PT" smtClean="0"/>
              <a:t>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CEC91F8-E9E0-4ED8-BC6C-9A5AC7EAF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6" name="Cruzada 5">
            <a:extLst>
              <a:ext uri="{FF2B5EF4-FFF2-40B4-BE49-F238E27FC236}">
                <a16:creationId xmlns:a16="http://schemas.microsoft.com/office/drawing/2014/main" id="{C9E78656-2F7C-46DF-91D6-7766595FC75B}"/>
              </a:ext>
            </a:extLst>
          </p:cNvPr>
          <p:cNvSpPr/>
          <p:nvPr/>
        </p:nvSpPr>
        <p:spPr>
          <a:xfrm>
            <a:off x="3204376" y="1690688"/>
            <a:ext cx="914400" cy="9144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F8F1BCC-665F-4523-AF30-BF27A3DB2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778" y="433830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15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t-PT" dirty="0">
                <a:solidFill>
                  <a:srgbClr val="002060"/>
                </a:solidFill>
              </a:rPr>
            </a:br>
            <a:r>
              <a:rPr lang="pt-PT" dirty="0">
                <a:solidFill>
                  <a:srgbClr val="002060"/>
                </a:solidFill>
              </a:rPr>
              <a:t>Management:</a:t>
            </a:r>
            <a:br>
              <a:rPr lang="pt-PT" dirty="0">
                <a:solidFill>
                  <a:srgbClr val="002060"/>
                </a:solidFill>
              </a:rPr>
            </a:br>
            <a:endParaRPr lang="pt-PT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solidFill>
                  <a:srgbClr val="002060"/>
                </a:solidFill>
              </a:rPr>
              <a:t>Portuguese law assigns the management of the apartment ownership scheme to the community of owners acting through the general meeting of owners (</a:t>
            </a:r>
            <a:r>
              <a:rPr lang="en-US" b="1" i="1" dirty="0" err="1">
                <a:solidFill>
                  <a:srgbClr val="002060"/>
                </a:solidFill>
              </a:rPr>
              <a:t>assembleia</a:t>
            </a:r>
            <a:r>
              <a:rPr lang="en-US" b="1" i="1" dirty="0">
                <a:solidFill>
                  <a:srgbClr val="002060"/>
                </a:solidFill>
              </a:rPr>
              <a:t> de </a:t>
            </a:r>
            <a:r>
              <a:rPr lang="en-US" b="1" i="1" dirty="0" err="1">
                <a:solidFill>
                  <a:srgbClr val="002060"/>
                </a:solidFill>
              </a:rPr>
              <a:t>condóminos</a:t>
            </a:r>
            <a:r>
              <a:rPr lang="en-US" b="1" dirty="0">
                <a:solidFill>
                  <a:srgbClr val="002060"/>
                </a:solidFill>
              </a:rPr>
              <a:t>), and an executive organ, the manager (</a:t>
            </a:r>
            <a:r>
              <a:rPr lang="en-US" b="1" i="1" dirty="0" err="1">
                <a:solidFill>
                  <a:srgbClr val="002060"/>
                </a:solidFill>
              </a:rPr>
              <a:t>administrador</a:t>
            </a:r>
            <a:r>
              <a:rPr lang="en-US" b="1" dirty="0">
                <a:solidFill>
                  <a:srgbClr val="002060"/>
                </a:solidFill>
              </a:rPr>
              <a:t>) (CC art 1430(1)).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E7BE4-4810-4ECD-9759-61DA343E3171}" type="slidenum">
              <a:rPr lang="pt-PT" smtClean="0"/>
              <a:t>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63E2ECC-8EE2-4775-9BBE-808AED67E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BF8A594-6C87-47AD-B3C2-5DDF53BAF1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06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E671D-69E4-49A0-8AD6-76EEB2809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>
                <a:solidFill>
                  <a:srgbClr val="002060"/>
                </a:solidFill>
              </a:rPr>
              <a:t>Allocation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dirty="0" err="1">
                <a:solidFill>
                  <a:srgbClr val="002060"/>
                </a:solidFill>
              </a:rPr>
              <a:t>of</a:t>
            </a:r>
            <a:r>
              <a:rPr lang="pt-PT" dirty="0">
                <a:solidFill>
                  <a:srgbClr val="002060"/>
                </a:solidFill>
              </a:rPr>
              <a:t> shares and </a:t>
            </a:r>
            <a:r>
              <a:rPr lang="pt-PT" dirty="0" err="1">
                <a:solidFill>
                  <a:srgbClr val="002060"/>
                </a:solidFill>
              </a:rPr>
              <a:t>rights</a:t>
            </a:r>
            <a:endParaRPr lang="pt-PT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955536C-FF77-4801-903D-F743BC0EA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/>
          </a:p>
          <a:p>
            <a:endParaRPr lang="pt-PT" dirty="0"/>
          </a:p>
          <a:p>
            <a:pPr>
              <a:lnSpc>
                <a:spcPct val="200000"/>
              </a:lnSpc>
            </a:pPr>
            <a:r>
              <a:rPr lang="pt-PT" dirty="0" err="1">
                <a:solidFill>
                  <a:srgbClr val="002060"/>
                </a:solidFill>
              </a:rPr>
              <a:t>Constitutive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dirty="0" err="1">
                <a:solidFill>
                  <a:srgbClr val="002060"/>
                </a:solidFill>
              </a:rPr>
              <a:t>title</a:t>
            </a:r>
            <a:r>
              <a:rPr lang="pt-PT" dirty="0">
                <a:solidFill>
                  <a:srgbClr val="002060"/>
                </a:solidFill>
              </a:rPr>
              <a:t>;</a:t>
            </a:r>
          </a:p>
          <a:p>
            <a:pPr>
              <a:lnSpc>
                <a:spcPct val="200000"/>
              </a:lnSpc>
            </a:pPr>
            <a:r>
              <a:rPr lang="pt-PT" dirty="0" err="1">
                <a:solidFill>
                  <a:srgbClr val="002060"/>
                </a:solidFill>
              </a:rPr>
              <a:t>Percentage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dirty="0" err="1">
                <a:solidFill>
                  <a:srgbClr val="002060"/>
                </a:solidFill>
              </a:rPr>
              <a:t>or</a:t>
            </a:r>
            <a:r>
              <a:rPr lang="pt-PT" dirty="0">
                <a:solidFill>
                  <a:srgbClr val="002060"/>
                </a:solidFill>
              </a:rPr>
              <a:t> a per </a:t>
            </a:r>
            <a:r>
              <a:rPr lang="pt-PT" dirty="0" err="1">
                <a:solidFill>
                  <a:srgbClr val="002060"/>
                </a:solidFill>
              </a:rPr>
              <a:t>thousand</a:t>
            </a:r>
            <a:r>
              <a:rPr lang="pt-PT" dirty="0">
                <a:solidFill>
                  <a:srgbClr val="002060"/>
                </a:solidFill>
              </a:rPr>
              <a:t> </a:t>
            </a:r>
            <a:r>
              <a:rPr lang="pt-PT" dirty="0" err="1">
                <a:solidFill>
                  <a:srgbClr val="002060"/>
                </a:solidFill>
              </a:rPr>
              <a:t>proportion</a:t>
            </a:r>
            <a:endParaRPr lang="pt-PT" dirty="0">
              <a:solidFill>
                <a:srgbClr val="002060"/>
              </a:solidFill>
            </a:endParaRPr>
          </a:p>
          <a:p>
            <a:endParaRPr lang="pt-PT" dirty="0"/>
          </a:p>
          <a:p>
            <a:endParaRPr lang="pt-PT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DB1FC98-19B5-4976-AB31-1FE9BD9FA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8FB0B80-7003-4E65-995F-8A425555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3273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72E2342-486A-4649-9C3A-5D64B2375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graphicFrame>
        <p:nvGraphicFramePr>
          <p:cNvPr id="8" name="Marcador de Posição de Conteúdo 7">
            <a:extLst>
              <a:ext uri="{FF2B5EF4-FFF2-40B4-BE49-F238E27FC236}">
                <a16:creationId xmlns:a16="http://schemas.microsoft.com/office/drawing/2014/main" id="{33A333A9-76F6-4522-8B23-2AF9BA8BC3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902823"/>
              </p:ext>
            </p:extLst>
          </p:nvPr>
        </p:nvGraphicFramePr>
        <p:xfrm>
          <a:off x="838200" y="1812896"/>
          <a:ext cx="10515600" cy="4229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Marcador de Posição do Rodapé 8">
            <a:extLst>
              <a:ext uri="{FF2B5EF4-FFF2-40B4-BE49-F238E27FC236}">
                <a16:creationId xmlns:a16="http://schemas.microsoft.com/office/drawing/2014/main" id="{11FBAC0D-6199-43A7-80BE-63EAE4E6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10" name="Marcador de Posição do Número do Diapositivo 9">
            <a:extLst>
              <a:ext uri="{FF2B5EF4-FFF2-40B4-BE49-F238E27FC236}">
                <a16:creationId xmlns:a16="http://schemas.microsoft.com/office/drawing/2014/main" id="{EBE07A82-78E2-4BFD-A59C-8A3552FD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7</a:t>
            </a:fld>
            <a:endParaRPr lang="pt-PT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7A4F69E-1EF5-43CB-9D17-DCA1335FF3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05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AAC24-B95A-4641-95B3-02DC60F3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2800" b="1" dirty="0" err="1">
                <a:solidFill>
                  <a:srgbClr val="002060"/>
                </a:solidFill>
              </a:rPr>
              <a:t>Utilities</a:t>
            </a:r>
            <a:r>
              <a:rPr lang="pt-PT" sz="2800" b="1" dirty="0">
                <a:solidFill>
                  <a:srgbClr val="002060"/>
                </a:solidFill>
              </a:rPr>
              <a:t>, regular </a:t>
            </a:r>
            <a:r>
              <a:rPr lang="pt-PT" sz="2800" b="1" dirty="0" err="1">
                <a:solidFill>
                  <a:srgbClr val="002060"/>
                </a:solidFill>
              </a:rPr>
              <a:t>maintenance</a:t>
            </a:r>
            <a:r>
              <a:rPr lang="pt-PT" sz="2800" b="1" dirty="0">
                <a:solidFill>
                  <a:srgbClr val="002060"/>
                </a:solidFill>
              </a:rPr>
              <a:t>, </a:t>
            </a:r>
            <a:r>
              <a:rPr lang="pt-PT" sz="2800" b="1" dirty="0" err="1">
                <a:solidFill>
                  <a:srgbClr val="002060"/>
                </a:solidFill>
              </a:rPr>
              <a:t>common</a:t>
            </a:r>
            <a:r>
              <a:rPr lang="pt-PT" sz="2800" b="1" dirty="0">
                <a:solidFill>
                  <a:srgbClr val="002060"/>
                </a:solidFill>
              </a:rPr>
              <a:t> </a:t>
            </a:r>
            <a:r>
              <a:rPr lang="pt-PT" sz="2800" b="1" dirty="0" err="1">
                <a:solidFill>
                  <a:srgbClr val="002060"/>
                </a:solidFill>
              </a:rPr>
              <a:t>services</a:t>
            </a:r>
            <a:r>
              <a:rPr lang="pt-PT" sz="2800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94DAE28-BDE5-48C8-BE02-DD85B3A5E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err="1"/>
              <a:t>Proportionality</a:t>
            </a:r>
            <a:r>
              <a:rPr lang="pt-PT" dirty="0"/>
              <a:t> rule</a:t>
            </a:r>
          </a:p>
          <a:p>
            <a:endParaRPr lang="pt-PT" dirty="0"/>
          </a:p>
          <a:p>
            <a:r>
              <a:rPr lang="pt-PT" dirty="0" err="1"/>
              <a:t>But</a:t>
            </a:r>
            <a:r>
              <a:rPr lang="pt-PT" dirty="0"/>
              <a:t> for </a:t>
            </a:r>
            <a:r>
              <a:rPr lang="pt-PT" dirty="0" err="1"/>
              <a:t>common</a:t>
            </a:r>
            <a:r>
              <a:rPr lang="pt-PT" dirty="0"/>
              <a:t> </a:t>
            </a:r>
            <a:r>
              <a:rPr lang="pt-PT" dirty="0" err="1"/>
              <a:t>services</a:t>
            </a:r>
            <a:r>
              <a:rPr lang="pt-PT" dirty="0"/>
              <a:t>  </a:t>
            </a:r>
            <a:r>
              <a:rPr lang="pt-PT" dirty="0" err="1"/>
              <a:t>equal</a:t>
            </a:r>
            <a:r>
              <a:rPr lang="pt-PT" dirty="0"/>
              <a:t> share </a:t>
            </a:r>
            <a:r>
              <a:rPr lang="pt-PT" dirty="0" err="1"/>
              <a:t>when</a:t>
            </a:r>
            <a:r>
              <a:rPr lang="pt-PT" dirty="0"/>
              <a:t>: </a:t>
            </a:r>
            <a:r>
              <a:rPr lang="pt-PT" dirty="0" err="1"/>
              <a:t>approved</a:t>
            </a:r>
            <a:r>
              <a:rPr lang="pt-PT" dirty="0"/>
              <a:t>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bylaws</a:t>
            </a:r>
            <a:r>
              <a:rPr lang="pt-PT" dirty="0"/>
              <a:t>;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half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co-owners</a:t>
            </a:r>
            <a:r>
              <a:rPr lang="pt-PT" dirty="0"/>
              <a:t>; </a:t>
            </a:r>
            <a:r>
              <a:rPr lang="pt-PT" dirty="0" err="1"/>
              <a:t>representing</a:t>
            </a:r>
            <a:r>
              <a:rPr lang="pt-PT" dirty="0"/>
              <a:t> </a:t>
            </a:r>
            <a:r>
              <a:rPr lang="pt-PT" dirty="0" err="1"/>
              <a:t>half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total </a:t>
            </a:r>
            <a:r>
              <a:rPr lang="pt-PT" dirty="0" err="1"/>
              <a:t>value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building</a:t>
            </a:r>
            <a:endParaRPr lang="pt-PT" dirty="0"/>
          </a:p>
          <a:p>
            <a:pPr marL="0" indent="0">
              <a:buNone/>
            </a:pPr>
            <a:r>
              <a:rPr lang="pt-PT" dirty="0"/>
              <a:t>	(</a:t>
            </a:r>
            <a:r>
              <a:rPr lang="pt-PT" dirty="0" err="1"/>
              <a:t>qualified</a:t>
            </a:r>
            <a:r>
              <a:rPr lang="pt-PT" dirty="0"/>
              <a:t> </a:t>
            </a:r>
            <a:r>
              <a:rPr lang="pt-PT" dirty="0" err="1"/>
              <a:t>majority</a:t>
            </a:r>
            <a:r>
              <a:rPr lang="pt-PT" dirty="0"/>
              <a:t>)</a:t>
            </a:r>
          </a:p>
          <a:p>
            <a:endParaRPr lang="pt-PT" dirty="0"/>
          </a:p>
          <a:p>
            <a:r>
              <a:rPr lang="pt-PT" dirty="0"/>
              <a:t>Exclusive use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common</a:t>
            </a:r>
            <a:r>
              <a:rPr lang="pt-PT" dirty="0"/>
              <a:t> </a:t>
            </a:r>
            <a:r>
              <a:rPr lang="pt-PT" dirty="0" err="1"/>
              <a:t>parts</a:t>
            </a:r>
            <a:r>
              <a:rPr lang="pt-PT" dirty="0"/>
              <a:t>: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user</a:t>
            </a:r>
            <a:r>
              <a:rPr lang="pt-PT" dirty="0"/>
              <a:t>;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co-owners</a:t>
            </a:r>
            <a:endParaRPr lang="pt-PT" dirty="0"/>
          </a:p>
          <a:p>
            <a:endParaRPr lang="pt-PT" dirty="0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BEC74FC-4131-479D-A9AD-2AB22240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2B1C9045-83F6-406B-B5FB-19EF7E02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8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78763BD-4863-4772-9482-FC7DF0E55B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967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82000-1E10-4C69-9065-E48E50AF4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>
                <a:solidFill>
                  <a:srgbClr val="002060"/>
                </a:solidFill>
              </a:rPr>
              <a:t>Reserve </a:t>
            </a:r>
            <a:r>
              <a:rPr lang="pt-PT" dirty="0" err="1">
                <a:solidFill>
                  <a:srgbClr val="002060"/>
                </a:solidFill>
              </a:rPr>
              <a:t>fund</a:t>
            </a:r>
            <a:endParaRPr lang="pt-PT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43FB9394-0A7D-4185-8CB4-9ED348CB9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10%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monthly</a:t>
            </a:r>
            <a:r>
              <a:rPr lang="pt-PT" dirty="0"/>
              <a:t> </a:t>
            </a:r>
            <a:r>
              <a:rPr lang="pt-PT" dirty="0" err="1"/>
              <a:t>contribution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each</a:t>
            </a:r>
            <a:r>
              <a:rPr lang="pt-PT" dirty="0"/>
              <a:t> </a:t>
            </a:r>
            <a:r>
              <a:rPr lang="pt-PT" dirty="0" err="1"/>
              <a:t>co-owner</a:t>
            </a:r>
            <a:r>
              <a:rPr lang="pt-PT" dirty="0"/>
              <a:t> (</a:t>
            </a:r>
            <a:r>
              <a:rPr lang="pt-PT" dirty="0" err="1"/>
              <a:t>decided</a:t>
            </a:r>
            <a:r>
              <a:rPr lang="pt-PT" dirty="0"/>
              <a:t> </a:t>
            </a:r>
            <a:r>
              <a:rPr lang="pt-PT" dirty="0" err="1"/>
              <a:t>on</a:t>
            </a:r>
            <a:r>
              <a:rPr lang="pt-PT" dirty="0"/>
              <a:t> and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general meeting)</a:t>
            </a:r>
          </a:p>
          <a:p>
            <a:r>
              <a:rPr lang="pt-PT" dirty="0" err="1"/>
              <a:t>Purpose</a:t>
            </a:r>
            <a:r>
              <a:rPr lang="pt-PT" dirty="0"/>
              <a:t>: </a:t>
            </a:r>
            <a:r>
              <a:rPr lang="pt-PT" dirty="0" err="1"/>
              <a:t>maintenance</a:t>
            </a:r>
            <a:r>
              <a:rPr lang="pt-PT" dirty="0"/>
              <a:t> </a:t>
            </a:r>
            <a:r>
              <a:rPr lang="pt-PT" dirty="0" err="1"/>
              <a:t>works</a:t>
            </a:r>
            <a:r>
              <a:rPr lang="pt-PT" dirty="0"/>
              <a:t> </a:t>
            </a:r>
          </a:p>
          <a:p>
            <a:r>
              <a:rPr lang="pt-PT" dirty="0" err="1"/>
              <a:t>Shall</a:t>
            </a:r>
            <a:r>
              <a:rPr lang="pt-PT" dirty="0"/>
              <a:t> </a:t>
            </a:r>
            <a:r>
              <a:rPr lang="pt-PT" dirty="0" err="1"/>
              <a:t>be</a:t>
            </a:r>
            <a:r>
              <a:rPr lang="pt-PT" dirty="0"/>
              <a:t> in a </a:t>
            </a:r>
            <a:r>
              <a:rPr lang="pt-PT" dirty="0" err="1"/>
              <a:t>bank</a:t>
            </a:r>
            <a:r>
              <a:rPr lang="pt-PT" dirty="0"/>
              <a:t> </a:t>
            </a:r>
            <a:r>
              <a:rPr lang="pt-PT" dirty="0" err="1"/>
              <a:t>deposit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If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general meeting decides to use </a:t>
            </a:r>
            <a:r>
              <a:rPr lang="pt-PT" dirty="0" err="1"/>
              <a:t>this</a:t>
            </a:r>
            <a:r>
              <a:rPr lang="pt-PT" dirty="0"/>
              <a:t> </a:t>
            </a:r>
            <a:r>
              <a:rPr lang="pt-PT" dirty="0" err="1"/>
              <a:t>fund</a:t>
            </a:r>
            <a:r>
              <a:rPr lang="pt-PT" dirty="0"/>
              <a:t> for some </a:t>
            </a:r>
            <a:r>
              <a:rPr lang="pt-PT" dirty="0" err="1"/>
              <a:t>other</a:t>
            </a:r>
            <a:r>
              <a:rPr lang="pt-PT" dirty="0"/>
              <a:t> </a:t>
            </a:r>
            <a:r>
              <a:rPr lang="pt-PT" dirty="0" err="1"/>
              <a:t>purpose</a:t>
            </a:r>
            <a:r>
              <a:rPr lang="pt-PT" dirty="0"/>
              <a:t>,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shall</a:t>
            </a:r>
            <a:r>
              <a:rPr lang="pt-PT" dirty="0"/>
              <a:t>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refilled</a:t>
            </a:r>
            <a:r>
              <a:rPr lang="pt-PT" dirty="0"/>
              <a:t> in 12 </a:t>
            </a:r>
            <a:r>
              <a:rPr lang="pt-PT" dirty="0" err="1"/>
              <a:t>months</a:t>
            </a:r>
            <a:r>
              <a:rPr lang="pt-PT" dirty="0"/>
              <a:t>, </a:t>
            </a:r>
            <a:r>
              <a:rPr lang="pt-PT" dirty="0" err="1"/>
              <a:t>by</a:t>
            </a:r>
            <a:r>
              <a:rPr lang="pt-PT" dirty="0"/>
              <a:t> </a:t>
            </a:r>
            <a:r>
              <a:rPr lang="pt-PT" dirty="0" err="1"/>
              <a:t>means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an</a:t>
            </a:r>
            <a:r>
              <a:rPr lang="pt-PT" dirty="0"/>
              <a:t> </a:t>
            </a:r>
            <a:r>
              <a:rPr lang="pt-PT" dirty="0" err="1"/>
              <a:t>extraordinary</a:t>
            </a:r>
            <a:r>
              <a:rPr lang="pt-PT" dirty="0"/>
              <a:t> </a:t>
            </a:r>
            <a:r>
              <a:rPr lang="pt-PT" dirty="0" err="1"/>
              <a:t>payment</a:t>
            </a:r>
            <a:r>
              <a:rPr lang="pt-PT" dirty="0"/>
              <a:t>.</a:t>
            </a:r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96F8D4E-0E08-462C-93CA-5958528A6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SP/UC/2022</a:t>
            </a:r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6A088C9-7E26-4C55-B0C0-37A4ABB52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ECF2C-D29C-4FD2-AF83-4CDF93BC986B}" type="slidenum">
              <a:rPr lang="pt-PT" smtClean="0"/>
              <a:t>9</a:t>
            </a:fld>
            <a:endParaRPr lang="pt-PT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792CC27-3F9F-42AF-84FC-C8072F0F2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393" y="123729"/>
            <a:ext cx="1804022" cy="180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570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587</Words>
  <Application>Microsoft Office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Webinar  Lessons from Europe: how to enforce payment for tenement maintenance</vt:lpstr>
      <vt:lpstr>PowerPoint Presentation</vt:lpstr>
      <vt:lpstr>Apartment ownership</vt:lpstr>
      <vt:lpstr>The unit vs. common parts</vt:lpstr>
      <vt:lpstr> Management: </vt:lpstr>
      <vt:lpstr>Allocation of shares and rights</vt:lpstr>
      <vt:lpstr>PowerPoint Presentation</vt:lpstr>
      <vt:lpstr>Utilities, regular maintenance, common services </vt:lpstr>
      <vt:lpstr>Reserve fund</vt:lpstr>
      <vt:lpstr>Extraordinary works/renovation</vt:lpstr>
      <vt:lpstr>PowerPoint Presentation</vt:lpstr>
      <vt:lpstr>PowerPoint Presentation</vt:lpstr>
      <vt:lpstr>Guarantees </vt:lpstr>
      <vt:lpstr>Non payment: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  Lessons from Europe: how to enforce payment for tenement maintenance</dc:title>
  <dc:creator>Sandra Passinhas</dc:creator>
  <cp:lastModifiedBy>Val Pyataev</cp:lastModifiedBy>
  <cp:revision>23</cp:revision>
  <dcterms:created xsi:type="dcterms:W3CDTF">2022-10-17T13:18:25Z</dcterms:created>
  <dcterms:modified xsi:type="dcterms:W3CDTF">2022-10-28T13:23:23Z</dcterms:modified>
</cp:coreProperties>
</file>