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0" r:id="rId2"/>
  </p:sldMasterIdLst>
  <p:notesMasterIdLst>
    <p:notesMasterId r:id="rId17"/>
  </p:notesMasterIdLst>
  <p:handoutMasterIdLst>
    <p:handoutMasterId r:id="rId18"/>
  </p:handoutMasterIdLst>
  <p:sldIdLst>
    <p:sldId id="256" r:id="rId3"/>
    <p:sldId id="257" r:id="rId4"/>
    <p:sldId id="598" r:id="rId5"/>
    <p:sldId id="592" r:id="rId6"/>
    <p:sldId id="268" r:id="rId7"/>
    <p:sldId id="265" r:id="rId8"/>
    <p:sldId id="594" r:id="rId9"/>
    <p:sldId id="291" r:id="rId10"/>
    <p:sldId id="595" r:id="rId11"/>
    <p:sldId id="537" r:id="rId12"/>
    <p:sldId id="289" r:id="rId13"/>
    <p:sldId id="596" r:id="rId14"/>
    <p:sldId id="597" r:id="rId15"/>
    <p:sldId id="288" r:id="rId1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p15:clr>
            <a:srgbClr val="A4A3A4"/>
          </p15:clr>
        </p15:guide>
        <p15:guide id="2" pos="56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E8A"/>
    <a:srgbClr val="1D8DB0"/>
    <a:srgbClr val="147694"/>
    <a:srgbClr val="177E9D"/>
    <a:srgbClr val="00407A"/>
    <a:srgbClr val="86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56" autoAdjust="0"/>
  </p:normalViewPr>
  <p:slideViewPr>
    <p:cSldViewPr snapToObjects="1" showGuides="1">
      <p:cViewPr varScale="1">
        <p:scale>
          <a:sx n="62" d="100"/>
          <a:sy n="62" d="100"/>
        </p:scale>
        <p:origin x="1420" y="56"/>
      </p:cViewPr>
      <p:guideLst>
        <p:guide orient="horz" pos="3294"/>
        <p:guide pos="5602"/>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28/10/2022</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28/10/2022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341392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en afbeeldin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94711D0-AEC7-433B-AD3D-70277BC73FCD}"/>
              </a:ext>
            </a:extLst>
          </p:cNvPr>
          <p:cNvSpPr>
            <a:spLocks noGrp="1"/>
          </p:cNvSpPr>
          <p:nvPr>
            <p:ph type="pic" sz="quarter" idx="13"/>
          </p:nvPr>
        </p:nvSpPr>
        <p:spPr>
          <a:xfrm>
            <a:off x="5939999" y="-1"/>
            <a:ext cx="3207600" cy="6462000"/>
          </a:xfrm>
          <a:solidFill>
            <a:schemeClr val="bg2"/>
          </a:solidFill>
        </p:spPr>
        <p:txBody>
          <a:bodyPr lIns="72000" tIns="72000" rIns="72000" bIns="72000"/>
          <a:lstStyle>
            <a:lvl1pPr marL="0" indent="0">
              <a:buNone/>
              <a:defRPr sz="1200"/>
            </a:lvl1pPr>
          </a:lstStyle>
          <a:p>
            <a:r>
              <a:rPr lang="en-US"/>
              <a:t>Click icon to add picture</a:t>
            </a:r>
            <a:endParaRPr lang="nl-BE" dirty="0"/>
          </a:p>
        </p:txBody>
      </p:sp>
      <p:sp>
        <p:nvSpPr>
          <p:cNvPr id="2" name="Title 1">
            <a:extLst>
              <a:ext uri="{FF2B5EF4-FFF2-40B4-BE49-F238E27FC236}">
                <a16:creationId xmlns:a16="http://schemas.microsoft.com/office/drawing/2014/main" id="{529EFB88-B97F-4E9B-96E2-43FE6437E6E0}"/>
              </a:ext>
            </a:extLst>
          </p:cNvPr>
          <p:cNvSpPr>
            <a:spLocks noGrp="1"/>
          </p:cNvSpPr>
          <p:nvPr>
            <p:ph type="title"/>
          </p:nvPr>
        </p:nvSpPr>
        <p:spPr>
          <a:xfrm>
            <a:off x="359532" y="404665"/>
            <a:ext cx="5341125" cy="68761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6F7D517D-64C1-4BB2-BF53-2C294A1CAA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F43F84-CABD-47A9-A684-7FC604FE8867}"/>
              </a:ext>
            </a:extLst>
          </p:cNvPr>
          <p:cNvSpPr>
            <a:spLocks noGrp="1"/>
          </p:cNvSpPr>
          <p:nvPr>
            <p:ph type="sldNum" sz="quarter" idx="12"/>
          </p:nvPr>
        </p:nvSpPr>
        <p:spPr/>
        <p:txBody>
          <a:bodyPr/>
          <a:lstStyle/>
          <a:p>
            <a:fld id="{04BC1E68-5DC0-4039-92EF-E79F1B9DFB87}" type="slidenum">
              <a:rPr lang="en-GB" smtClean="0"/>
              <a:t>‹#›</a:t>
            </a:fld>
            <a:endParaRPr lang="en-GB"/>
          </a:p>
        </p:txBody>
      </p:sp>
    </p:spTree>
    <p:extLst>
      <p:ext uri="{BB962C8B-B14F-4D97-AF65-F5344CB8AC3E}">
        <p14:creationId xmlns:p14="http://schemas.microsoft.com/office/powerpoint/2010/main" val="340934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54004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lang="nl-BE" dirty="0"/>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CFB261BC-33E1-4AA3-8D98-154AF5F850AA}" type="datetime1">
              <a:rPr lang="nl-BE" smtClean="0"/>
              <a:t>28/10/2022</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lang="nl-NL" dirty="0" smtClean="0"/>
            </a:lvl1pPr>
            <a:lvl2pPr>
              <a:defRPr lang="nl-NL" dirty="0" smtClean="0"/>
            </a:lvl2pPr>
            <a:lvl3pPr>
              <a:defRPr lang="nl-NL" dirty="0" smtClean="0"/>
            </a:lvl3pPr>
            <a:lvl4pPr>
              <a:defRPr lang="nl-NL" dirty="0" smtClean="0"/>
            </a:lvl4pPr>
            <a:lvl5pPr>
              <a:defRPr lang="nl-BE" dirty="0"/>
            </a:lvl5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853669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ekop">
    <p:bg>
      <p:bgRef idx="1001">
        <a:schemeClr val="bg2"/>
      </p:bgRef>
    </p:bg>
    <p:spTree>
      <p:nvGrpSpPr>
        <p:cNvPr id="1" name=""/>
        <p:cNvGrpSpPr/>
        <p:nvPr/>
      </p:nvGrpSpPr>
      <p:grpSpPr>
        <a:xfrm>
          <a:off x="0" y="0"/>
          <a:ext cx="0" cy="0"/>
          <a:chOff x="0" y="0"/>
          <a:chExt cx="0" cy="0"/>
        </a:xfrm>
      </p:grpSpPr>
      <p:sp>
        <p:nvSpPr>
          <p:cNvPr id="13" name="Rechthoek 12"/>
          <p:cNvSpPr/>
          <p:nvPr userDrawn="1"/>
        </p:nvSpPr>
        <p:spPr>
          <a:xfrm>
            <a:off x="0" y="0"/>
            <a:ext cx="9144000" cy="63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50000"/>
            <a:ext cx="3300991" cy="3209551"/>
          </a:xfrm>
          <a:prstGeom prst="rect">
            <a:avLst/>
          </a:prstGeom>
        </p:spPr>
      </p:pic>
    </p:spTree>
    <p:extLst>
      <p:ext uri="{BB962C8B-B14F-4D97-AF65-F5344CB8AC3E}">
        <p14:creationId xmlns:p14="http://schemas.microsoft.com/office/powerpoint/2010/main" val="48359079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lang="nl-NL" dirty="0" smtClean="0"/>
            </a:lvl1pPr>
            <a:lvl2pPr>
              <a:defRPr lang="nl-NL" dirty="0" smtClean="0"/>
            </a:lvl2pPr>
            <a:lvl3pPr>
              <a:defRPr lang="nl-NL" dirty="0" smtClean="0"/>
            </a:lvl3pPr>
            <a:lvl4pPr>
              <a:defRPr lang="nl-NL" dirty="0" smtClean="0"/>
            </a:lvl4pPr>
            <a:lvl5pPr marL="1435100" indent="-228600">
              <a:buFont typeface="Arial" pitchFamily="34" charset="0"/>
              <a:buChar char="-"/>
              <a:defRPr lang="nl-BE" dirty="0"/>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lang="nl-NL" dirty="0" smtClean="0"/>
            </a:lvl1pPr>
            <a:lvl2pPr>
              <a:defRPr lang="nl-NL" dirty="0" smtClean="0"/>
            </a:lvl2pPr>
            <a:lvl3pPr>
              <a:defRPr lang="nl-NL" dirty="0" smtClean="0"/>
            </a:lvl3pPr>
            <a:lvl4pPr>
              <a:defRPr lang="nl-NL" dirty="0" smtClean="0"/>
            </a:lvl4pPr>
            <a:lvl5pPr marL="1435100" indent="-228600">
              <a:buFont typeface="Arial" pitchFamily="34" charset="0"/>
              <a:buChar char="-"/>
              <a:defRPr lang="nl-BE" dirty="0"/>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A7C87DF6-1506-4638-A6B0-4F88D7190137}" type="datetime1">
              <a:rPr lang="nl-BE" smtClean="0"/>
              <a:t>28/10/2022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25954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lang="nl-NL" dirty="0" smtClean="0"/>
            </a:lvl1pPr>
            <a:lvl2pPr>
              <a:defRPr lang="nl-NL" dirty="0" smtClean="0"/>
            </a:lvl2pPr>
            <a:lvl3pPr>
              <a:defRPr lang="nl-NL" dirty="0" smtClean="0"/>
            </a:lvl3pPr>
            <a:lvl4pPr>
              <a:defRPr lang="nl-NL" dirty="0" smtClean="0"/>
            </a:lvl4pPr>
            <a:lvl5pPr marL="1435100" indent="-180000">
              <a:buFont typeface="Arial" pitchFamily="34" charset="0"/>
              <a:buChar char="-"/>
              <a:defRPr lang="nl-BE" dirty="0"/>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lang="nl-NL" dirty="0" smtClean="0"/>
            </a:lvl1pPr>
            <a:lvl2pPr>
              <a:defRPr lang="nl-NL" dirty="0" smtClean="0"/>
            </a:lvl2pPr>
            <a:lvl3pPr>
              <a:defRPr lang="nl-NL" dirty="0" smtClean="0"/>
            </a:lvl3pPr>
            <a:lvl4pPr>
              <a:defRPr lang="nl-NL" dirty="0" smtClean="0"/>
            </a:lvl4pPr>
            <a:lvl5pPr marL="1584325" indent="-285750">
              <a:buFont typeface="Arial" pitchFamily="34" charset="0"/>
              <a:buChar char="-"/>
              <a:defRPr lang="nl-BE" dirty="0"/>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CFF38CFC-82D2-45A8-A53A-2290BF7FC48B}" type="datetime1">
              <a:rPr lang="nl-BE" smtClean="0"/>
              <a:t>28/10/2022</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63263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2A733D2A-3E9E-471B-AE5A-B82019F25EFD}" type="datetime1">
              <a:rPr lang="nl-BE" smtClean="0"/>
              <a:t>28/10/2022</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013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9D4EB5B-0D6F-4C6A-8D61-C64E5D6A8EBF}" type="datetime1">
              <a:rPr lang="nl-BE" smtClean="0"/>
              <a:t>28/10/2022</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81974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p:txBody>
          <a:bodyPr/>
          <a:lstStyle/>
          <a:p>
            <a:fld id="{90448775-722A-444D-BD31-74FCD514FC36}" type="datetime1">
              <a:rPr lang="nl-BE" smtClean="0"/>
              <a:t>28/10/2022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725346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908D3756-4B80-4FDC-A279-1E072480E342}" type="datetime1">
              <a:rPr lang="nl-BE" smtClean="0"/>
              <a:t>28/10/2022</a:t>
            </a:fld>
            <a:endParaRPr lang="nl-BE" dirty="0"/>
          </a:p>
        </p:txBody>
      </p:sp>
    </p:spTree>
    <p:extLst>
      <p:ext uri="{BB962C8B-B14F-4D97-AF65-F5344CB8AC3E}">
        <p14:creationId xmlns:p14="http://schemas.microsoft.com/office/powerpoint/2010/main" val="227348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lang="nl-BE" dirty="0"/>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B16D4FBC-BA7F-4371-AFDA-824C54474521}" type="datetime1">
              <a:rPr lang="nl-BE" smtClean="0"/>
              <a:t>28/10/2022</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lang="nl-NL" dirty="0" smtClean="0"/>
            </a:lvl1pPr>
            <a:lvl2pPr>
              <a:defRPr lang="nl-NL" dirty="0" smtClean="0"/>
            </a:lvl2pPr>
            <a:lvl3pPr>
              <a:defRPr lang="nl-NL" dirty="0" smtClean="0"/>
            </a:lvl3pPr>
            <a:lvl4pPr>
              <a:defRPr lang="nl-NL" dirty="0" smtClean="0"/>
            </a:lvl4pPr>
            <a:lvl5pPr>
              <a:defRPr lang="nl-BE" dirty="0"/>
            </a:lvl5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41690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3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50000"/>
            <a:ext cx="3300991" cy="3209551"/>
          </a:xfrm>
          <a:prstGeom prst="rect">
            <a:avLst/>
          </a:prstGeom>
        </p:spPr>
      </p:pic>
    </p:spTree>
    <p:extLst>
      <p:ext uri="{BB962C8B-B14F-4D97-AF65-F5344CB8AC3E}">
        <p14:creationId xmlns:p14="http://schemas.microsoft.com/office/powerpoint/2010/main" val="396519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lang="nl-BE" dirty="0"/>
            </a:lvl1pPr>
          </a:lstStyle>
          <a:p>
            <a:r>
              <a:rPr lang="nl-NL" dirty="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lang="nl-NL" dirty="0" smtClean="0"/>
            </a:lvl1pPr>
            <a:lvl2pPr>
              <a:defRPr lang="nl-NL" dirty="0" smtClean="0"/>
            </a:lvl2pPr>
            <a:lvl3pPr>
              <a:defRPr lang="nl-NL" dirty="0" smtClean="0"/>
            </a:lvl3pPr>
            <a:lvl4pPr>
              <a:defRPr lang="nl-NL" dirty="0" smtClean="0"/>
            </a:lvl4pPr>
            <a:lvl5pPr marL="1435100" indent="-228600">
              <a:buFont typeface="Arial" pitchFamily="34" charset="0"/>
              <a:buChar char="-"/>
              <a:defRPr lang="nl-BE" dirty="0"/>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lang="nl-NL" dirty="0" smtClean="0"/>
            </a:lvl1pPr>
            <a:lvl2pPr>
              <a:defRPr lang="nl-NL" dirty="0" smtClean="0"/>
            </a:lvl2pPr>
            <a:lvl3pPr>
              <a:defRPr lang="nl-NL" dirty="0" smtClean="0"/>
            </a:lvl3pPr>
            <a:lvl4pPr>
              <a:defRPr lang="nl-NL" dirty="0" smtClean="0"/>
            </a:lvl4pPr>
            <a:lvl5pPr marL="1435100" indent="-228600">
              <a:buFont typeface="Arial" pitchFamily="34" charset="0"/>
              <a:buChar char="-"/>
              <a:defRPr lang="nl-BE" dirty="0"/>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CEA7F8C9-491D-4E17-B54C-A7271DD32A01}" type="datetime1">
              <a:rPr lang="nl-BE" smtClean="0"/>
              <a:t>28/10/2022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9803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lang="nl-NL" dirty="0" smtClean="0"/>
            </a:lvl1pPr>
            <a:lvl2pPr>
              <a:defRPr lang="nl-NL" dirty="0" smtClean="0"/>
            </a:lvl2pPr>
            <a:lvl3pPr>
              <a:defRPr lang="nl-NL" dirty="0" smtClean="0"/>
            </a:lvl3pPr>
            <a:lvl4pPr>
              <a:defRPr lang="nl-NL" dirty="0" smtClean="0"/>
            </a:lvl4pPr>
            <a:lvl5pPr marL="1435100" indent="-180000">
              <a:buFont typeface="Arial" pitchFamily="34" charset="0"/>
              <a:buChar char="-"/>
              <a:defRPr lang="nl-BE" dirty="0"/>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lang="nl-NL" dirty="0" smtClean="0"/>
            </a:lvl1pPr>
            <a:lvl2pPr>
              <a:defRPr lang="nl-NL" dirty="0" smtClean="0"/>
            </a:lvl2pPr>
            <a:lvl3pPr>
              <a:defRPr lang="nl-NL" dirty="0" smtClean="0"/>
            </a:lvl3pPr>
            <a:lvl4pPr>
              <a:defRPr lang="nl-NL" dirty="0" smtClean="0"/>
            </a:lvl4pPr>
            <a:lvl5pPr marL="1584325" indent="-285750">
              <a:buFont typeface="Arial" pitchFamily="34" charset="0"/>
              <a:buChar char="-"/>
              <a:defRPr lang="nl-BE" dirty="0"/>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A5298D41-072F-4EA1-AEFF-D9F671E525D5}" type="datetime1">
              <a:rPr lang="nl-BE" smtClean="0"/>
              <a:t>28/10/2022</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43782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D156FB08-1DB2-44AA-8AA6-19C8624EF582}" type="datetime1">
              <a:rPr lang="nl-BE" smtClean="0"/>
              <a:t>28/10/2022</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6182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4F6F01-4C90-4D95-A961-DC847559683B}" type="datetime1">
              <a:rPr lang="nl-BE" smtClean="0"/>
              <a:t>28/10/2022</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168905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lang="nl-NL" dirty="0" smtClean="0"/>
            </a:lvl1pPr>
            <a:lvl2pPr>
              <a:defRPr lang="nl-NL" dirty="0" smtClean="0"/>
            </a:lvl2pPr>
            <a:lvl3pPr>
              <a:defRPr lang="nl-NL" dirty="0" smtClean="0"/>
            </a:lvl3pPr>
            <a:lvl4pPr>
              <a:defRPr lang="nl-NL" dirty="0" smtClean="0"/>
            </a:lvl4pPr>
            <a:lvl5pPr marL="1435100" indent="-228600">
              <a:buFont typeface="Arial" pitchFamily="34" charset="0"/>
              <a:buChar char="-"/>
              <a:tabLst/>
              <a:defRPr lang="nl-BE" dirty="0"/>
            </a:lvl5pPr>
            <a:lvl6pPr>
              <a:defRPr sz="2000"/>
            </a:lvl6pPr>
            <a:lvl7pPr>
              <a:defRPr sz="2000"/>
            </a:lvl7pPr>
            <a:lvl8pPr>
              <a:defRPr sz="2000"/>
            </a:lvl8pPr>
            <a:lvl9pPr>
              <a:defRPr sz="20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p:txBody>
          <a:bodyPr/>
          <a:lstStyle/>
          <a:p>
            <a:fld id="{CE28471C-E4F8-4E64-95CF-5EA804F05B04}" type="datetime1">
              <a:rPr lang="nl-BE" smtClean="0"/>
              <a:t>28/10/2022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20635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36440AB1-339A-4303-A5C9-6B8D6628E34D}" type="datetime1">
              <a:rPr lang="nl-BE" smtClean="0"/>
              <a:t>28/10/2022</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6.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chemeClr val="tx1"/>
                </a:solidFill>
                <a:latin typeface="Arial" pitchFamily="34" charset="0"/>
                <a:cs typeface="Arial" pitchFamily="34" charset="0"/>
              </a:defRPr>
            </a:lvl1pPr>
          </a:lstStyle>
          <a:p>
            <a:fld id="{119C37C8-386D-4779-A0BE-D33E0F701C3A}" type="datetime1">
              <a:rPr lang="nl-BE" smtClean="0"/>
              <a:t>28/10/2022</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chemeClr val="tx1"/>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chemeClr val="tx1"/>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372000"/>
            <a:ext cx="9144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 id="2147483720" r:id="rId10"/>
  </p:sldLayoutIdLst>
  <p:hf hdr="0" ftr="0" dt="0"/>
  <p:txStyles>
    <p:titleStyle>
      <a:lvl1pPr algn="l" defTabSz="914400" rtl="0" eaLnBrk="1" latinLnBrk="0" hangingPunct="1">
        <a:spcBef>
          <a:spcPct val="0"/>
        </a:spcBef>
        <a:buNone/>
        <a:defRPr lang="nl-BE" sz="3600" kern="1200" baseline="0" dirty="0">
          <a:solidFill>
            <a:schemeClr val="tx2"/>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lang="nl-NL" sz="2400" kern="1200" dirty="0" smtClean="0">
          <a:solidFill>
            <a:schemeClr val="tx1"/>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lang="nl-NL" sz="2400" kern="1200" dirty="0" smtClean="0">
          <a:solidFill>
            <a:schemeClr val="tx1"/>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lang="nl-NL" sz="2000" kern="1200" dirty="0" smtClean="0">
          <a:solidFill>
            <a:schemeClr val="tx1"/>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lang="nl-NL" sz="1600" kern="1200" dirty="0" smtClean="0">
          <a:solidFill>
            <a:schemeClr val="tx1"/>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chemeClr val="tx1"/>
                </a:solidFill>
                <a:latin typeface="Arial" pitchFamily="34" charset="0"/>
                <a:cs typeface="Arial" pitchFamily="34" charset="0"/>
              </a:defRPr>
            </a:lvl1pPr>
          </a:lstStyle>
          <a:p>
            <a:fld id="{A97C0F81-509A-469E-9963-0E444C3BE4F7}" type="datetime1">
              <a:rPr lang="nl-BE" smtClean="0"/>
              <a:t>28/10/2022</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chemeClr val="tx1"/>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chemeClr val="tx1"/>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372000"/>
            <a:ext cx="9144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48000"/>
            <a:ext cx="1512458" cy="540000"/>
          </a:xfrm>
          <a:prstGeom prst="rect">
            <a:avLst/>
          </a:prstGeom>
        </p:spPr>
      </p:pic>
    </p:spTree>
    <p:extLst>
      <p:ext uri="{BB962C8B-B14F-4D97-AF65-F5344CB8AC3E}">
        <p14:creationId xmlns:p14="http://schemas.microsoft.com/office/powerpoint/2010/main" val="32084550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l" defTabSz="914400" rtl="0" eaLnBrk="1" latinLnBrk="0" hangingPunct="1">
        <a:spcBef>
          <a:spcPct val="0"/>
        </a:spcBef>
        <a:buNone/>
        <a:defRPr lang="nl-BE" sz="3600" kern="1200" baseline="0" dirty="0">
          <a:solidFill>
            <a:schemeClr val="tx2"/>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lang="nl-NL" sz="2400" kern="1200" dirty="0" smtClean="0">
          <a:solidFill>
            <a:schemeClr val="tx1"/>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lang="nl-NL" sz="2400" kern="1200" dirty="0" smtClean="0">
          <a:solidFill>
            <a:schemeClr val="tx1"/>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lang="nl-NL" sz="2000" kern="1200" dirty="0" smtClean="0">
          <a:solidFill>
            <a:schemeClr val="tx1"/>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lang="nl-NL" sz="1600" kern="1200" dirty="0" smtClean="0">
          <a:solidFill>
            <a:schemeClr val="tx1"/>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Vincent.sagaert@law.kuleuven.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96000" y="1844824"/>
            <a:ext cx="5580000" cy="1584176"/>
          </a:xfrm>
        </p:spPr>
        <p:txBody>
          <a:bodyPr/>
          <a:lstStyle/>
          <a:p>
            <a:r>
              <a:rPr lang="en-GB" sz="3200" b="1" dirty="0">
                <a:effectLst/>
                <a:latin typeface="Arial" panose="020B0604020202020204" pitchFamily="34" charset="0"/>
                <a:ea typeface="Times New Roman" panose="02020603050405020304" pitchFamily="18" charset="0"/>
              </a:rPr>
              <a:t>Belgian condominium law: how to enforce payment for tenement maintenance? </a:t>
            </a:r>
            <a:endParaRPr lang="nl-BE" sz="3200" dirty="0"/>
          </a:p>
        </p:txBody>
      </p:sp>
      <p:sp>
        <p:nvSpPr>
          <p:cNvPr id="3" name="Ondertitel 2"/>
          <p:cNvSpPr>
            <a:spLocks noGrp="1"/>
          </p:cNvSpPr>
          <p:nvPr>
            <p:ph type="subTitle" idx="1"/>
          </p:nvPr>
        </p:nvSpPr>
        <p:spPr>
          <a:xfrm>
            <a:off x="3096000" y="3861048"/>
            <a:ext cx="5580000" cy="1412627"/>
          </a:xfrm>
        </p:spPr>
        <p:txBody>
          <a:bodyPr/>
          <a:lstStyle/>
          <a:p>
            <a:r>
              <a:rPr lang="nl-BE" dirty="0"/>
              <a:t>Prof. dr. Vincent Sagaert </a:t>
            </a:r>
          </a:p>
          <a:p>
            <a:r>
              <a:rPr lang="nl-BE" sz="1800" dirty="0"/>
              <a:t>University of Leuven, President Private </a:t>
            </a:r>
            <a:r>
              <a:rPr lang="nl-BE" sz="1800" dirty="0" err="1"/>
              <a:t>Law</a:t>
            </a:r>
            <a:r>
              <a:rPr lang="nl-BE" sz="1800" dirty="0"/>
              <a:t> </a:t>
            </a:r>
            <a:r>
              <a:rPr lang="nl-BE" sz="1800" dirty="0" err="1"/>
              <a:t>Department</a:t>
            </a:r>
            <a:r>
              <a:rPr lang="nl-BE" sz="1800" dirty="0"/>
              <a:t>, Director Research </a:t>
            </a:r>
            <a:r>
              <a:rPr lang="nl-BE" sz="1800" dirty="0" err="1"/>
              <a:t>Institute</a:t>
            </a:r>
            <a:r>
              <a:rPr lang="nl-BE" sz="1800" dirty="0"/>
              <a:t> </a:t>
            </a:r>
            <a:r>
              <a:rPr lang="nl-BE" sz="1800" dirty="0" err="1"/>
              <a:t>for</a:t>
            </a:r>
            <a:r>
              <a:rPr lang="nl-BE" sz="1800" dirty="0"/>
              <a:t> Property </a:t>
            </a:r>
            <a:r>
              <a:rPr lang="nl-BE" sz="1800" dirty="0" err="1"/>
              <a:t>Law</a:t>
            </a:r>
            <a:endParaRPr lang="nl-BE" sz="18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6000" y="5579350"/>
            <a:ext cx="3888472" cy="728317"/>
          </a:xfrm>
          <a:prstGeom prst="rect">
            <a:avLst/>
          </a:prstGeom>
        </p:spPr>
      </p:pic>
    </p:spTree>
    <p:extLst>
      <p:ext uri="{BB962C8B-B14F-4D97-AF65-F5344CB8AC3E}">
        <p14:creationId xmlns:p14="http://schemas.microsoft.com/office/powerpoint/2010/main" val="216941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BEBEB-FEA3-44B2-9CAF-864F94D20A9E}"/>
              </a:ext>
            </a:extLst>
          </p:cNvPr>
          <p:cNvSpPr>
            <a:spLocks noGrp="1"/>
          </p:cNvSpPr>
          <p:nvPr>
            <p:ph type="title"/>
          </p:nvPr>
        </p:nvSpPr>
        <p:spPr>
          <a:xfrm>
            <a:off x="359532" y="1160748"/>
            <a:ext cx="5341125" cy="2805906"/>
          </a:xfrm>
        </p:spPr>
        <p:txBody>
          <a:bodyPr>
            <a:normAutofit fontScale="90000"/>
          </a:bodyPr>
          <a:lstStyle/>
          <a:p>
            <a:br>
              <a:rPr lang="nl-BE" dirty="0"/>
            </a:br>
            <a:br>
              <a:rPr lang="nl-BE" dirty="0"/>
            </a:br>
            <a:r>
              <a:rPr lang="nl-BE" dirty="0"/>
              <a:t>How does </a:t>
            </a:r>
            <a:r>
              <a:rPr lang="nl-BE" dirty="0" err="1"/>
              <a:t>Belgian</a:t>
            </a:r>
            <a:r>
              <a:rPr lang="nl-BE" dirty="0"/>
              <a:t> </a:t>
            </a:r>
            <a:r>
              <a:rPr lang="nl-BE" dirty="0" err="1"/>
              <a:t>law</a:t>
            </a:r>
            <a:r>
              <a:rPr lang="nl-BE" dirty="0"/>
              <a:t> make </a:t>
            </a:r>
            <a:r>
              <a:rPr lang="nl-BE" dirty="0" err="1"/>
              <a:t>the</a:t>
            </a:r>
            <a:r>
              <a:rPr lang="nl-BE" dirty="0"/>
              <a:t> recovery of </a:t>
            </a:r>
            <a:r>
              <a:rPr lang="nl-BE" dirty="0" err="1"/>
              <a:t>amounts</a:t>
            </a:r>
            <a:r>
              <a:rPr lang="nl-BE" dirty="0"/>
              <a:t> </a:t>
            </a:r>
            <a:r>
              <a:rPr lang="nl-BE" dirty="0" err="1"/>
              <a:t>due</a:t>
            </a:r>
            <a:r>
              <a:rPr lang="nl-BE" dirty="0"/>
              <a:t> </a:t>
            </a:r>
            <a:r>
              <a:rPr lang="nl-BE" dirty="0" err="1"/>
              <a:t>by</a:t>
            </a:r>
            <a:r>
              <a:rPr lang="nl-BE" dirty="0"/>
              <a:t> </a:t>
            </a:r>
            <a:r>
              <a:rPr lang="nl-BE" dirty="0" err="1"/>
              <a:t>owners</a:t>
            </a:r>
            <a:r>
              <a:rPr lang="nl-BE" dirty="0"/>
              <a:t> more </a:t>
            </a:r>
            <a:r>
              <a:rPr lang="nl-BE" dirty="0" err="1"/>
              <a:t>efficient</a:t>
            </a:r>
            <a:r>
              <a:rPr lang="nl-BE" dirty="0"/>
              <a:t>? </a:t>
            </a:r>
            <a:endParaRPr lang="LID4096" dirty="0"/>
          </a:p>
        </p:txBody>
      </p:sp>
      <p:pic>
        <p:nvPicPr>
          <p:cNvPr id="9" name="Picture Placeholder 8">
            <a:extLst>
              <a:ext uri="{FF2B5EF4-FFF2-40B4-BE49-F238E27FC236}">
                <a16:creationId xmlns:a16="http://schemas.microsoft.com/office/drawing/2014/main" id="{49495744-FDDE-42B8-ACFD-D3BF89F8D079}"/>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572250" y="2057400"/>
            <a:ext cx="1885950" cy="2228850"/>
          </a:xfrm>
        </p:spPr>
      </p:pic>
    </p:spTree>
    <p:extLst>
      <p:ext uri="{BB962C8B-B14F-4D97-AF65-F5344CB8AC3E}">
        <p14:creationId xmlns:p14="http://schemas.microsoft.com/office/powerpoint/2010/main" val="149681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F6ED2E6-79F4-4955-8915-849472E660E2}"/>
              </a:ext>
            </a:extLst>
          </p:cNvPr>
          <p:cNvSpPr>
            <a:spLocks noGrp="1"/>
          </p:cNvSpPr>
          <p:nvPr>
            <p:ph type="sldNum" sz="quarter" idx="12"/>
          </p:nvPr>
        </p:nvSpPr>
        <p:spPr/>
        <p:txBody>
          <a:bodyPr/>
          <a:lstStyle/>
          <a:p>
            <a:fld id="{F35D8031-C8E5-48F8-A3B6-81643B27A3AF}" type="slidenum">
              <a:rPr lang="nl-BE" smtClean="0"/>
              <a:pPr/>
              <a:t>11</a:t>
            </a:fld>
            <a:endParaRPr lang="nl-BE" dirty="0"/>
          </a:p>
        </p:txBody>
      </p:sp>
      <p:sp>
        <p:nvSpPr>
          <p:cNvPr id="4" name="Tijdelijke aanduiding voor inhoud 3">
            <a:extLst>
              <a:ext uri="{FF2B5EF4-FFF2-40B4-BE49-F238E27FC236}">
                <a16:creationId xmlns:a16="http://schemas.microsoft.com/office/drawing/2014/main" id="{882394A9-2919-4197-AE27-D1B8E7CA7F09}"/>
              </a:ext>
            </a:extLst>
          </p:cNvPr>
          <p:cNvSpPr>
            <a:spLocks noGrp="1"/>
          </p:cNvSpPr>
          <p:nvPr>
            <p:ph idx="1"/>
          </p:nvPr>
        </p:nvSpPr>
        <p:spPr>
          <a:xfrm>
            <a:off x="107504" y="332656"/>
            <a:ext cx="8928992" cy="5445343"/>
          </a:xfrm>
        </p:spPr>
        <p:txBody>
          <a:bodyPr/>
          <a:lstStyle/>
          <a:p>
            <a:r>
              <a:rPr lang="nl-BE" dirty="0" err="1"/>
              <a:t>Amendments</a:t>
            </a:r>
            <a:r>
              <a:rPr lang="nl-BE" dirty="0"/>
              <a:t> of Act of 8 </a:t>
            </a:r>
            <a:r>
              <a:rPr lang="nl-BE" dirty="0" err="1"/>
              <a:t>June</a:t>
            </a:r>
            <a:r>
              <a:rPr lang="nl-BE" dirty="0"/>
              <a:t> 2018:</a:t>
            </a:r>
          </a:p>
          <a:p>
            <a:endParaRPr lang="nl-BE" dirty="0"/>
          </a:p>
          <a:p>
            <a:r>
              <a:rPr lang="nl-BE" dirty="0"/>
              <a:t>The building manager has </a:t>
            </a:r>
            <a:r>
              <a:rPr lang="nl-BE" dirty="0" err="1">
                <a:latin typeface="+mn-lt"/>
              </a:rPr>
              <a:t>the</a:t>
            </a:r>
            <a:r>
              <a:rPr lang="nl-BE" dirty="0">
                <a:latin typeface="+mn-lt"/>
              </a:rPr>
              <a:t> </a:t>
            </a:r>
            <a:r>
              <a:rPr lang="nl-BE" dirty="0" err="1">
                <a:latin typeface="+mn-lt"/>
              </a:rPr>
              <a:t>statutory</a:t>
            </a:r>
            <a:r>
              <a:rPr lang="nl-BE" dirty="0">
                <a:latin typeface="+mn-lt"/>
              </a:rPr>
              <a:t> right </a:t>
            </a:r>
            <a:r>
              <a:rPr lang="nl-BE" dirty="0" err="1">
                <a:latin typeface="+mn-lt"/>
              </a:rPr>
              <a:t>to</a:t>
            </a:r>
            <a:r>
              <a:rPr lang="nl-BE" dirty="0">
                <a:latin typeface="+mn-lt"/>
              </a:rPr>
              <a:t> </a:t>
            </a:r>
            <a:r>
              <a:rPr lang="en-US" dirty="0">
                <a:effectLst/>
                <a:latin typeface="+mn-lt"/>
                <a:ea typeface="Calibri" panose="020F0502020204030204" pitchFamily="34" charset="0"/>
              </a:rPr>
              <a:t>take all judicial and extrajudicial measures for the recovery of contributions. </a:t>
            </a:r>
            <a:r>
              <a:rPr lang="nl-BE" dirty="0">
                <a:latin typeface="+mn-lt"/>
              </a:rPr>
              <a:t> No prior </a:t>
            </a:r>
            <a:r>
              <a:rPr lang="nl-BE" dirty="0" err="1">
                <a:latin typeface="+mn-lt"/>
              </a:rPr>
              <a:t>decision</a:t>
            </a:r>
            <a:r>
              <a:rPr lang="nl-BE" dirty="0">
                <a:latin typeface="+mn-lt"/>
              </a:rPr>
              <a:t> of </a:t>
            </a:r>
            <a:r>
              <a:rPr lang="nl-BE" dirty="0" err="1">
                <a:latin typeface="+mn-lt"/>
              </a:rPr>
              <a:t>the</a:t>
            </a:r>
            <a:r>
              <a:rPr lang="nl-BE" dirty="0">
                <a:latin typeface="+mn-lt"/>
              </a:rPr>
              <a:t> </a:t>
            </a:r>
            <a:r>
              <a:rPr lang="nl-BE" dirty="0" err="1">
                <a:latin typeface="+mn-lt"/>
              </a:rPr>
              <a:t>general</a:t>
            </a:r>
            <a:r>
              <a:rPr lang="nl-BE" dirty="0">
                <a:latin typeface="+mn-lt"/>
              </a:rPr>
              <a:t> </a:t>
            </a:r>
            <a:r>
              <a:rPr lang="nl-BE" dirty="0" err="1">
                <a:latin typeface="+mn-lt"/>
              </a:rPr>
              <a:t>assembly</a:t>
            </a:r>
            <a:r>
              <a:rPr lang="nl-BE" dirty="0">
                <a:latin typeface="+mn-lt"/>
              </a:rPr>
              <a:t> of co-</a:t>
            </a:r>
            <a:r>
              <a:rPr lang="nl-BE" dirty="0" err="1">
                <a:latin typeface="+mn-lt"/>
              </a:rPr>
              <a:t>owners</a:t>
            </a:r>
            <a:r>
              <a:rPr lang="nl-BE" dirty="0">
                <a:latin typeface="+mn-lt"/>
              </a:rPr>
              <a:t> is </a:t>
            </a:r>
            <a:r>
              <a:rPr lang="nl-BE" dirty="0" err="1">
                <a:latin typeface="+mn-lt"/>
              </a:rPr>
              <a:t>required</a:t>
            </a:r>
            <a:r>
              <a:rPr lang="nl-BE" dirty="0">
                <a:latin typeface="+mn-lt"/>
              </a:rPr>
              <a:t>. </a:t>
            </a:r>
          </a:p>
          <a:p>
            <a:endParaRPr lang="nl-BE" dirty="0"/>
          </a:p>
          <a:p>
            <a:r>
              <a:rPr lang="nl-BE" dirty="0" err="1"/>
              <a:t>Statutory</a:t>
            </a:r>
            <a:r>
              <a:rPr lang="nl-BE" dirty="0"/>
              <a:t> right of priority </a:t>
            </a:r>
            <a:r>
              <a:rPr lang="nl-BE" dirty="0" err="1"/>
              <a:t>for</a:t>
            </a:r>
            <a:r>
              <a:rPr lang="nl-BE" dirty="0"/>
              <a:t> </a:t>
            </a:r>
            <a:r>
              <a:rPr lang="nl-BE" dirty="0" err="1"/>
              <a:t>the</a:t>
            </a:r>
            <a:r>
              <a:rPr lang="nl-BE" dirty="0"/>
              <a:t> ACO (at </a:t>
            </a:r>
            <a:r>
              <a:rPr lang="nl-BE" dirty="0" err="1"/>
              <a:t>request</a:t>
            </a:r>
            <a:r>
              <a:rPr lang="nl-BE" dirty="0"/>
              <a:t> of </a:t>
            </a:r>
            <a:r>
              <a:rPr lang="nl-BE" dirty="0" err="1"/>
              <a:t>both</a:t>
            </a:r>
            <a:r>
              <a:rPr lang="nl-BE" dirty="0"/>
              <a:t> </a:t>
            </a:r>
            <a:r>
              <a:rPr lang="nl-BE" dirty="0" err="1"/>
              <a:t>owner’s</a:t>
            </a:r>
            <a:r>
              <a:rPr lang="nl-BE" dirty="0"/>
              <a:t> stakeholders </a:t>
            </a:r>
            <a:r>
              <a:rPr lang="nl-BE" dirty="0" err="1"/>
              <a:t>groups</a:t>
            </a:r>
            <a:r>
              <a:rPr lang="nl-BE" dirty="0"/>
              <a:t> </a:t>
            </a:r>
            <a:r>
              <a:rPr lang="nl-BE" dirty="0" err="1"/>
              <a:t>and</a:t>
            </a:r>
            <a:r>
              <a:rPr lang="nl-BE" dirty="0"/>
              <a:t> building </a:t>
            </a:r>
            <a:r>
              <a:rPr lang="nl-BE" dirty="0" err="1"/>
              <a:t>administrator’s</a:t>
            </a:r>
            <a:r>
              <a:rPr lang="nl-BE" dirty="0"/>
              <a:t> </a:t>
            </a:r>
            <a:r>
              <a:rPr lang="nl-BE" dirty="0" err="1"/>
              <a:t>representatives</a:t>
            </a:r>
            <a:r>
              <a:rPr lang="nl-BE" dirty="0"/>
              <a:t>): </a:t>
            </a:r>
          </a:p>
          <a:p>
            <a:pPr lvl="1"/>
            <a:r>
              <a:rPr lang="nl-BE" sz="2000" dirty="0" err="1">
                <a:latin typeface="+mn-lt"/>
              </a:rPr>
              <a:t>Guaranteed</a:t>
            </a:r>
            <a:r>
              <a:rPr lang="nl-BE" sz="2000" dirty="0">
                <a:latin typeface="+mn-lt"/>
              </a:rPr>
              <a:t> claim: </a:t>
            </a:r>
            <a:r>
              <a:rPr lang="nl-BE" sz="2000" dirty="0" err="1">
                <a:latin typeface="+mn-lt"/>
              </a:rPr>
              <a:t>the</a:t>
            </a:r>
            <a:r>
              <a:rPr lang="nl-BE" sz="2000" dirty="0">
                <a:latin typeface="+mn-lt"/>
              </a:rPr>
              <a:t> </a:t>
            </a:r>
            <a:r>
              <a:rPr lang="nl-BE" sz="2000" dirty="0" err="1">
                <a:latin typeface="+mn-lt"/>
              </a:rPr>
              <a:t>contributions</a:t>
            </a:r>
            <a:r>
              <a:rPr lang="nl-BE" sz="2000" dirty="0">
                <a:latin typeface="+mn-lt"/>
              </a:rPr>
              <a:t> of </a:t>
            </a:r>
            <a:r>
              <a:rPr lang="nl-BE" sz="2000" dirty="0" err="1">
                <a:latin typeface="+mn-lt"/>
              </a:rPr>
              <a:t>the</a:t>
            </a:r>
            <a:r>
              <a:rPr lang="nl-BE" sz="2000" dirty="0">
                <a:latin typeface="+mn-lt"/>
              </a:rPr>
              <a:t> </a:t>
            </a:r>
            <a:r>
              <a:rPr lang="nl-BE" sz="2000" dirty="0" err="1">
                <a:latin typeface="+mn-lt"/>
              </a:rPr>
              <a:t>current</a:t>
            </a:r>
            <a:r>
              <a:rPr lang="nl-BE" sz="2000" dirty="0">
                <a:latin typeface="+mn-lt"/>
              </a:rPr>
              <a:t> </a:t>
            </a:r>
            <a:r>
              <a:rPr lang="nl-BE" sz="2000" dirty="0" err="1">
                <a:latin typeface="+mn-lt"/>
              </a:rPr>
              <a:t>year</a:t>
            </a:r>
            <a:r>
              <a:rPr lang="nl-BE" sz="2000" dirty="0">
                <a:latin typeface="+mn-lt"/>
              </a:rPr>
              <a:t> </a:t>
            </a:r>
            <a:r>
              <a:rPr lang="nl-BE" sz="2000" dirty="0" err="1">
                <a:latin typeface="+mn-lt"/>
              </a:rPr>
              <a:t>and</a:t>
            </a:r>
            <a:r>
              <a:rPr lang="nl-BE" sz="2000" dirty="0">
                <a:latin typeface="+mn-lt"/>
              </a:rPr>
              <a:t> </a:t>
            </a:r>
            <a:r>
              <a:rPr lang="nl-BE" sz="2000" dirty="0" err="1">
                <a:latin typeface="+mn-lt"/>
              </a:rPr>
              <a:t>the</a:t>
            </a:r>
            <a:r>
              <a:rPr lang="nl-BE" sz="2000" dirty="0">
                <a:latin typeface="+mn-lt"/>
              </a:rPr>
              <a:t> </a:t>
            </a:r>
            <a:r>
              <a:rPr lang="nl-BE" sz="2000" dirty="0" err="1">
                <a:latin typeface="+mn-lt"/>
              </a:rPr>
              <a:t>preceeding</a:t>
            </a:r>
            <a:r>
              <a:rPr lang="nl-BE" sz="2000" dirty="0">
                <a:latin typeface="+mn-lt"/>
              </a:rPr>
              <a:t> </a:t>
            </a:r>
            <a:r>
              <a:rPr lang="nl-BE" sz="2000" dirty="0" err="1">
                <a:latin typeface="+mn-lt"/>
              </a:rPr>
              <a:t>year</a:t>
            </a:r>
            <a:r>
              <a:rPr lang="nl-BE" sz="2000" dirty="0">
                <a:latin typeface="+mn-lt"/>
              </a:rPr>
              <a:t>.</a:t>
            </a:r>
          </a:p>
          <a:p>
            <a:pPr lvl="1"/>
            <a:r>
              <a:rPr lang="nl-BE" sz="2000" dirty="0">
                <a:latin typeface="+mn-lt"/>
                <a:ea typeface="Calibri" panose="020F0502020204030204" pitchFamily="34" charset="0"/>
              </a:rPr>
              <a:t>Object: </a:t>
            </a:r>
            <a:r>
              <a:rPr lang="nl-BE" sz="2000" dirty="0" err="1">
                <a:latin typeface="+mn-lt"/>
                <a:ea typeface="Calibri" panose="020F0502020204030204" pitchFamily="34" charset="0"/>
              </a:rPr>
              <a:t>the</a:t>
            </a:r>
            <a:r>
              <a:rPr lang="nl-BE" sz="2000" dirty="0">
                <a:latin typeface="+mn-lt"/>
                <a:ea typeface="Calibri" panose="020F0502020204030204" pitchFamily="34" charset="0"/>
              </a:rPr>
              <a:t> (sales </a:t>
            </a:r>
            <a:r>
              <a:rPr lang="nl-BE" sz="2000" dirty="0" err="1">
                <a:latin typeface="+mn-lt"/>
                <a:ea typeface="Calibri" panose="020F0502020204030204" pitchFamily="34" charset="0"/>
              </a:rPr>
              <a:t>proceedings</a:t>
            </a:r>
            <a:r>
              <a:rPr lang="nl-BE" sz="2000" dirty="0">
                <a:latin typeface="+mn-lt"/>
                <a:ea typeface="Calibri" panose="020F0502020204030204" pitchFamily="34" charset="0"/>
              </a:rPr>
              <a:t> of </a:t>
            </a:r>
            <a:r>
              <a:rPr lang="nl-BE" sz="2000" dirty="0" err="1">
                <a:latin typeface="+mn-lt"/>
                <a:ea typeface="Calibri" panose="020F0502020204030204" pitchFamily="34" charset="0"/>
              </a:rPr>
              <a:t>the</a:t>
            </a:r>
            <a:r>
              <a:rPr lang="nl-BE" sz="2000" dirty="0">
                <a:latin typeface="+mn-lt"/>
                <a:ea typeface="Calibri" panose="020F0502020204030204" pitchFamily="34" charset="0"/>
              </a:rPr>
              <a:t>) private unit</a:t>
            </a:r>
          </a:p>
          <a:p>
            <a:pPr lvl="1"/>
            <a:r>
              <a:rPr lang="nl-BE" sz="2000" dirty="0">
                <a:effectLst/>
                <a:latin typeface="+mn-lt"/>
                <a:ea typeface="Calibri" panose="020F0502020204030204" pitchFamily="34" charset="0"/>
              </a:rPr>
              <a:t>No </a:t>
            </a:r>
            <a:r>
              <a:rPr lang="nl-BE" sz="2000" dirty="0" err="1">
                <a:effectLst/>
                <a:latin typeface="+mn-lt"/>
                <a:ea typeface="Calibri" panose="020F0502020204030204" pitchFamily="34" charset="0"/>
              </a:rPr>
              <a:t>publicity</a:t>
            </a:r>
            <a:r>
              <a:rPr lang="nl-BE" sz="2000" dirty="0">
                <a:effectLst/>
                <a:latin typeface="+mn-lt"/>
                <a:ea typeface="Calibri" panose="020F0502020204030204" pitchFamily="34" charset="0"/>
              </a:rPr>
              <a:t> in </a:t>
            </a:r>
            <a:r>
              <a:rPr lang="nl-BE" sz="2000" dirty="0" err="1">
                <a:effectLst/>
                <a:latin typeface="+mn-lt"/>
                <a:ea typeface="Calibri" panose="020F0502020204030204" pitchFamily="34" charset="0"/>
              </a:rPr>
              <a:t>the</a:t>
            </a:r>
            <a:r>
              <a:rPr lang="nl-BE" sz="2000" dirty="0">
                <a:effectLst/>
                <a:latin typeface="+mn-lt"/>
                <a:ea typeface="Calibri" panose="020F0502020204030204" pitchFamily="34" charset="0"/>
              </a:rPr>
              <a:t> land register (no </a:t>
            </a:r>
            <a:r>
              <a:rPr lang="nl-BE" sz="2000" dirty="0" err="1">
                <a:effectLst/>
                <a:latin typeface="+mn-lt"/>
                <a:ea typeface="Calibri" panose="020F0502020204030204" pitchFamily="34" charset="0"/>
              </a:rPr>
              <a:t>transparance</a:t>
            </a:r>
            <a:r>
              <a:rPr lang="nl-BE" sz="2000" dirty="0">
                <a:effectLst/>
                <a:latin typeface="+mn-lt"/>
                <a:ea typeface="Calibri" panose="020F0502020204030204" pitchFamily="34" charset="0"/>
              </a:rPr>
              <a:t>) </a:t>
            </a:r>
          </a:p>
          <a:p>
            <a:pPr lvl="1"/>
            <a:r>
              <a:rPr lang="nl-BE" sz="2000" dirty="0">
                <a:latin typeface="+mn-lt"/>
                <a:ea typeface="Calibri" panose="020F0502020204030204" pitchFamily="34" charset="0"/>
              </a:rPr>
              <a:t>Priority in </a:t>
            </a:r>
            <a:r>
              <a:rPr lang="nl-BE" sz="2000" dirty="0" err="1">
                <a:latin typeface="+mn-lt"/>
                <a:ea typeface="Calibri" panose="020F0502020204030204" pitchFamily="34" charset="0"/>
              </a:rPr>
              <a:t>relation</a:t>
            </a:r>
            <a:r>
              <a:rPr lang="nl-BE" sz="2000" dirty="0">
                <a:latin typeface="+mn-lt"/>
                <a:ea typeface="Calibri" panose="020F0502020204030204" pitchFamily="34" charset="0"/>
              </a:rPr>
              <a:t> </a:t>
            </a:r>
            <a:r>
              <a:rPr lang="nl-BE" sz="2000" dirty="0" err="1">
                <a:latin typeface="+mn-lt"/>
                <a:ea typeface="Calibri" panose="020F0502020204030204" pitchFamily="34" charset="0"/>
              </a:rPr>
              <a:t>to</a:t>
            </a:r>
            <a:r>
              <a:rPr lang="nl-BE" sz="2000" dirty="0">
                <a:latin typeface="+mn-lt"/>
                <a:ea typeface="Calibri" panose="020F0502020204030204" pitchFamily="34" charset="0"/>
              </a:rPr>
              <a:t> </a:t>
            </a:r>
            <a:r>
              <a:rPr lang="nl-BE" sz="2000" dirty="0" err="1">
                <a:latin typeface="+mn-lt"/>
                <a:ea typeface="Calibri" panose="020F0502020204030204" pitchFamily="34" charset="0"/>
              </a:rPr>
              <a:t>the</a:t>
            </a:r>
            <a:r>
              <a:rPr lang="nl-BE" sz="2000" dirty="0">
                <a:latin typeface="+mn-lt"/>
                <a:ea typeface="Calibri" panose="020F0502020204030204" pitchFamily="34" charset="0"/>
              </a:rPr>
              <a:t> </a:t>
            </a:r>
            <a:r>
              <a:rPr lang="nl-BE" sz="2000" dirty="0" err="1">
                <a:latin typeface="+mn-lt"/>
                <a:ea typeface="Calibri" panose="020F0502020204030204" pitchFamily="34" charset="0"/>
              </a:rPr>
              <a:t>hypothec</a:t>
            </a:r>
            <a:r>
              <a:rPr lang="nl-BE" sz="2000" dirty="0">
                <a:latin typeface="+mn-lt"/>
                <a:ea typeface="Calibri" panose="020F0502020204030204" pitchFamily="34" charset="0"/>
              </a:rPr>
              <a:t> / </a:t>
            </a:r>
            <a:r>
              <a:rPr lang="nl-BE" sz="2000" dirty="0" err="1">
                <a:latin typeface="+mn-lt"/>
                <a:ea typeface="Calibri" panose="020F0502020204030204" pitchFamily="34" charset="0"/>
              </a:rPr>
              <a:t>mortgage</a:t>
            </a:r>
            <a:r>
              <a:rPr lang="nl-BE" sz="2000" dirty="0">
                <a:latin typeface="+mn-lt"/>
                <a:ea typeface="Calibri" panose="020F0502020204030204" pitchFamily="34" charset="0"/>
              </a:rPr>
              <a:t>. </a:t>
            </a:r>
            <a:br>
              <a:rPr lang="en-US" sz="2000" dirty="0">
                <a:effectLst/>
                <a:latin typeface="+mn-lt"/>
                <a:ea typeface="Calibri" panose="020F0502020204030204" pitchFamily="34" charset="0"/>
              </a:rPr>
            </a:br>
            <a:endParaRPr lang="nl-BE" sz="2000" dirty="0">
              <a:latin typeface="+mn-lt"/>
            </a:endParaRPr>
          </a:p>
          <a:p>
            <a:pPr lvl="1"/>
            <a:endParaRPr lang="nl-BE" dirty="0"/>
          </a:p>
          <a:p>
            <a:pPr lvl="1"/>
            <a:endParaRPr lang="nl-BE" dirty="0"/>
          </a:p>
        </p:txBody>
      </p:sp>
    </p:spTree>
    <p:extLst>
      <p:ext uri="{BB962C8B-B14F-4D97-AF65-F5344CB8AC3E}">
        <p14:creationId xmlns:p14="http://schemas.microsoft.com/office/powerpoint/2010/main" val="376806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8E503BAE-FB54-40C4-AD8B-3EF9618FD188}"/>
              </a:ext>
            </a:extLst>
          </p:cNvPr>
          <p:cNvSpPr>
            <a:spLocks noGrp="1"/>
          </p:cNvSpPr>
          <p:nvPr>
            <p:ph type="sldNum" sz="quarter" idx="12"/>
          </p:nvPr>
        </p:nvSpPr>
        <p:spPr/>
        <p:txBody>
          <a:bodyPr/>
          <a:lstStyle/>
          <a:p>
            <a:fld id="{F35D8031-C8E5-48F8-A3B6-81643B27A3AF}" type="slidenum">
              <a:rPr lang="nl-BE" smtClean="0"/>
              <a:pPr/>
              <a:t>12</a:t>
            </a:fld>
            <a:endParaRPr lang="nl-BE" dirty="0"/>
          </a:p>
        </p:txBody>
      </p:sp>
      <p:sp>
        <p:nvSpPr>
          <p:cNvPr id="4" name="Tijdelijke aanduiding voor inhoud 3">
            <a:extLst>
              <a:ext uri="{FF2B5EF4-FFF2-40B4-BE49-F238E27FC236}">
                <a16:creationId xmlns:a16="http://schemas.microsoft.com/office/drawing/2014/main" id="{DCA202CF-11D1-406A-845F-43E640453CDA}"/>
              </a:ext>
            </a:extLst>
          </p:cNvPr>
          <p:cNvSpPr>
            <a:spLocks noGrp="1"/>
          </p:cNvSpPr>
          <p:nvPr>
            <p:ph idx="1"/>
          </p:nvPr>
        </p:nvSpPr>
        <p:spPr>
          <a:xfrm>
            <a:off x="179512" y="188640"/>
            <a:ext cx="8694488" cy="5589359"/>
          </a:xfrm>
        </p:spPr>
        <p:txBody>
          <a:bodyPr/>
          <a:lstStyle/>
          <a:p>
            <a:endParaRPr lang="en-US" dirty="0">
              <a:effectLst/>
              <a:latin typeface="+mn-lt"/>
              <a:ea typeface="Calibri" panose="020F0502020204030204" pitchFamily="34" charset="0"/>
              <a:cs typeface="Times New Roman" panose="02020603050405020304" pitchFamily="18" charset="0"/>
            </a:endParaRPr>
          </a:p>
          <a:p>
            <a:r>
              <a:rPr lang="en-US" dirty="0">
                <a:effectLst/>
                <a:latin typeface="+mn-lt"/>
                <a:ea typeface="Calibri" panose="020F0502020204030204" pitchFamily="34" charset="0"/>
                <a:cs typeface="Times New Roman" panose="02020603050405020304" pitchFamily="18" charset="0"/>
              </a:rPr>
              <a:t>Concrete measures of clearing payment arrears in case of transfer of an apartment: distribution of the sales price among the known creditors and the ACO. Article 3.95 CC:</a:t>
            </a:r>
          </a:p>
          <a:p>
            <a:pPr marL="0" indent="0">
              <a:buNone/>
            </a:pPr>
            <a:endParaRPr lang="en-US" dirty="0">
              <a:latin typeface="+mn-lt"/>
              <a:ea typeface="Calibri" panose="020F0502020204030204" pitchFamily="34" charset="0"/>
              <a:cs typeface="Times New Roman" panose="02020603050405020304" pitchFamily="18" charset="0"/>
            </a:endParaRPr>
          </a:p>
          <a:p>
            <a:pPr marL="630000" lvl="2" indent="0">
              <a:buNone/>
            </a:pPr>
            <a:r>
              <a:rPr lang="en-US" sz="1600" dirty="0">
                <a:latin typeface="+mn-lt"/>
                <a:ea typeface="Calibri" panose="020F0502020204030204" pitchFamily="34" charset="0"/>
                <a:cs typeface="Times New Roman" panose="02020603050405020304" pitchFamily="18" charset="0"/>
              </a:rPr>
              <a:t>When the authentic deed is drawn up, the instrumental notary shall withhold the arrears owed by the selling co-owner on ordinary and extraordinary charges, including the costs of judicial and extrajudicial collection, as well as the costs of communicating the information required under Article 3.94, §§ 1 to 3. However, the instrumental notary shall first pay the preferential creditors, the mortgage creditors or the creditors who have notified him of a pledge or assignment of claim.</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If the selling co-owner contests these arrears or costs, the acting notary shall, within three working days after the authentic deed has been drawn up, inform the building manager by registered letter.</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In the absence of notification of seizure within twenty working days after the sending of the registered letter referred to in the second paragraph, the notary may validly pay the amount of the arrears to the selling co-owner.</a:t>
            </a:r>
            <a:endParaRPr lang="nl-BE" sz="1600" dirty="0">
              <a:latin typeface="+mn-lt"/>
              <a:ea typeface="Calibri" panose="020F0502020204030204" pitchFamily="34" charset="0"/>
              <a:cs typeface="Times New Roman" panose="02020603050405020304" pitchFamily="18" charset="0"/>
            </a:endParaRPr>
          </a:p>
          <a:p>
            <a:endParaRPr lang="en-US" dirty="0">
              <a:latin typeface="+mn-lt"/>
              <a:ea typeface="Calibri" panose="020F0502020204030204" pitchFamily="34" charset="0"/>
              <a:cs typeface="Times New Roman" panose="02020603050405020304" pitchFamily="18" charset="0"/>
            </a:endParaRPr>
          </a:p>
          <a:p>
            <a:r>
              <a:rPr lang="en-US" dirty="0">
                <a:effectLst/>
                <a:latin typeface="+mn-lt"/>
                <a:ea typeface="Calibri" panose="020F0502020204030204" pitchFamily="34" charset="0"/>
                <a:cs typeface="Times New Roman" panose="02020603050405020304" pitchFamily="18" charset="0"/>
              </a:rPr>
              <a:t>No ‘right to follow’ for the payment arrears</a:t>
            </a:r>
          </a:p>
          <a:p>
            <a:endParaRPr lang="nl-BE" dirty="0"/>
          </a:p>
        </p:txBody>
      </p:sp>
    </p:spTree>
    <p:extLst>
      <p:ext uri="{BB962C8B-B14F-4D97-AF65-F5344CB8AC3E}">
        <p14:creationId xmlns:p14="http://schemas.microsoft.com/office/powerpoint/2010/main" val="58099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5EA87-C0CD-45E3-84A0-35C5739704E4}"/>
              </a:ext>
            </a:extLst>
          </p:cNvPr>
          <p:cNvSpPr>
            <a:spLocks noGrp="1"/>
          </p:cNvSpPr>
          <p:nvPr>
            <p:ph type="title"/>
          </p:nvPr>
        </p:nvSpPr>
        <p:spPr/>
        <p:txBody>
          <a:bodyPr/>
          <a:lstStyle/>
          <a:p>
            <a:endParaRPr lang="nl-BE"/>
          </a:p>
        </p:txBody>
      </p:sp>
      <p:sp>
        <p:nvSpPr>
          <p:cNvPr id="3" name="Tijdelijke aanduiding voor dianummer 2">
            <a:extLst>
              <a:ext uri="{FF2B5EF4-FFF2-40B4-BE49-F238E27FC236}">
                <a16:creationId xmlns:a16="http://schemas.microsoft.com/office/drawing/2014/main" id="{52E9500B-CA92-487C-8EC6-8803555EEAC8}"/>
              </a:ext>
            </a:extLst>
          </p:cNvPr>
          <p:cNvSpPr>
            <a:spLocks noGrp="1"/>
          </p:cNvSpPr>
          <p:nvPr>
            <p:ph type="sldNum" sz="quarter" idx="12"/>
          </p:nvPr>
        </p:nvSpPr>
        <p:spPr/>
        <p:txBody>
          <a:bodyPr/>
          <a:lstStyle/>
          <a:p>
            <a:fld id="{F35D8031-C8E5-48F8-A3B6-81643B27A3AF}" type="slidenum">
              <a:rPr lang="nl-BE" smtClean="0"/>
              <a:pPr/>
              <a:t>13</a:t>
            </a:fld>
            <a:endParaRPr lang="nl-BE" dirty="0"/>
          </a:p>
        </p:txBody>
      </p:sp>
      <p:sp>
        <p:nvSpPr>
          <p:cNvPr id="4" name="Tijdelijke aanduiding voor inhoud 3">
            <a:extLst>
              <a:ext uri="{FF2B5EF4-FFF2-40B4-BE49-F238E27FC236}">
                <a16:creationId xmlns:a16="http://schemas.microsoft.com/office/drawing/2014/main" id="{107FE2C2-573D-4C32-BE7C-85B046EB6914}"/>
              </a:ext>
            </a:extLst>
          </p:cNvPr>
          <p:cNvSpPr>
            <a:spLocks noGrp="1"/>
          </p:cNvSpPr>
          <p:nvPr>
            <p:ph idx="1"/>
          </p:nvPr>
        </p:nvSpPr>
        <p:spPr/>
        <p:txBody>
          <a:bodyPr/>
          <a:lstStyle/>
          <a:p>
            <a:r>
              <a:rPr lang="nl-BE" dirty="0" err="1"/>
              <a:t>Indivisibility</a:t>
            </a:r>
            <a:r>
              <a:rPr lang="nl-BE" dirty="0"/>
              <a:t> </a:t>
            </a:r>
            <a:r>
              <a:rPr lang="nl-BE" dirty="0" err="1"/>
              <a:t>between</a:t>
            </a:r>
            <a:r>
              <a:rPr lang="nl-BE" dirty="0"/>
              <a:t> </a:t>
            </a:r>
            <a:r>
              <a:rPr lang="nl-BE" dirty="0" err="1"/>
              <a:t>the</a:t>
            </a:r>
            <a:r>
              <a:rPr lang="nl-BE" dirty="0"/>
              <a:t> bare </a:t>
            </a:r>
            <a:r>
              <a:rPr lang="nl-BE" dirty="0" err="1"/>
              <a:t>owner</a:t>
            </a:r>
            <a:r>
              <a:rPr lang="nl-BE" dirty="0"/>
              <a:t> </a:t>
            </a:r>
            <a:r>
              <a:rPr lang="nl-BE" dirty="0" err="1"/>
              <a:t>and</a:t>
            </a:r>
            <a:r>
              <a:rPr lang="nl-BE" dirty="0"/>
              <a:t> </a:t>
            </a:r>
            <a:r>
              <a:rPr lang="nl-BE" dirty="0" err="1"/>
              <a:t>the</a:t>
            </a:r>
            <a:r>
              <a:rPr lang="nl-BE" dirty="0"/>
              <a:t> </a:t>
            </a:r>
            <a:r>
              <a:rPr lang="nl-BE" dirty="0" err="1"/>
              <a:t>usufructuary</a:t>
            </a:r>
            <a:r>
              <a:rPr lang="nl-BE" dirty="0"/>
              <a:t> of a private unit </a:t>
            </a:r>
            <a:r>
              <a:rPr lang="nl-BE" dirty="0" err="1"/>
              <a:t>for</a:t>
            </a:r>
            <a:r>
              <a:rPr lang="nl-BE" dirty="0"/>
              <a:t> </a:t>
            </a:r>
            <a:r>
              <a:rPr lang="nl-BE" dirty="0" err="1"/>
              <a:t>the</a:t>
            </a:r>
            <a:r>
              <a:rPr lang="nl-BE" dirty="0"/>
              <a:t> </a:t>
            </a:r>
            <a:r>
              <a:rPr lang="nl-BE" dirty="0" err="1"/>
              <a:t>contributions</a:t>
            </a:r>
            <a:r>
              <a:rPr lang="nl-BE" dirty="0"/>
              <a:t>: </a:t>
            </a:r>
            <a:r>
              <a:rPr lang="nl-BE" dirty="0" err="1"/>
              <a:t>both</a:t>
            </a:r>
            <a:r>
              <a:rPr lang="nl-BE" dirty="0"/>
              <a:t> </a:t>
            </a:r>
            <a:r>
              <a:rPr lang="nl-BE" dirty="0" err="1"/>
              <a:t>can</a:t>
            </a:r>
            <a:r>
              <a:rPr lang="nl-BE" dirty="0"/>
              <a:t> </a:t>
            </a:r>
            <a:r>
              <a:rPr lang="nl-BE" dirty="0" err="1"/>
              <a:t>be</a:t>
            </a:r>
            <a:r>
              <a:rPr lang="nl-BE" dirty="0"/>
              <a:t> </a:t>
            </a:r>
            <a:r>
              <a:rPr lang="nl-BE" dirty="0" err="1"/>
              <a:t>sued</a:t>
            </a:r>
            <a:r>
              <a:rPr lang="nl-BE" dirty="0"/>
              <a:t> </a:t>
            </a:r>
            <a:r>
              <a:rPr lang="nl-BE" dirty="0" err="1"/>
              <a:t>for</a:t>
            </a:r>
            <a:r>
              <a:rPr lang="nl-BE" dirty="0"/>
              <a:t> </a:t>
            </a:r>
            <a:r>
              <a:rPr lang="nl-BE" dirty="0" err="1"/>
              <a:t>the</a:t>
            </a:r>
            <a:r>
              <a:rPr lang="nl-BE" dirty="0"/>
              <a:t> full </a:t>
            </a:r>
            <a:r>
              <a:rPr lang="nl-BE" dirty="0" err="1"/>
              <a:t>amount</a:t>
            </a:r>
            <a:r>
              <a:rPr lang="nl-BE" dirty="0"/>
              <a:t> of </a:t>
            </a:r>
            <a:r>
              <a:rPr lang="nl-BE" dirty="0" err="1"/>
              <a:t>the</a:t>
            </a:r>
            <a:r>
              <a:rPr lang="nl-BE" dirty="0"/>
              <a:t> </a:t>
            </a:r>
            <a:r>
              <a:rPr lang="nl-BE" dirty="0" err="1"/>
              <a:t>payment</a:t>
            </a:r>
            <a:r>
              <a:rPr lang="nl-BE" dirty="0"/>
              <a:t> (</a:t>
            </a:r>
            <a:r>
              <a:rPr lang="nl-BE" dirty="0" err="1"/>
              <a:t>and</a:t>
            </a:r>
            <a:r>
              <a:rPr lang="nl-BE" dirty="0"/>
              <a:t> </a:t>
            </a:r>
            <a:r>
              <a:rPr lang="nl-BE"/>
              <a:t>exercise </a:t>
            </a:r>
            <a:r>
              <a:rPr lang="nl-BE" dirty="0" err="1"/>
              <a:t>recourse</a:t>
            </a:r>
            <a:r>
              <a:rPr lang="nl-BE" dirty="0"/>
              <a:t> in </a:t>
            </a:r>
            <a:r>
              <a:rPr lang="nl-BE" dirty="0" err="1"/>
              <a:t>their</a:t>
            </a:r>
            <a:r>
              <a:rPr lang="nl-BE" dirty="0"/>
              <a:t> </a:t>
            </a:r>
            <a:r>
              <a:rPr lang="nl-BE" dirty="0" err="1"/>
              <a:t>internal</a:t>
            </a:r>
            <a:r>
              <a:rPr lang="nl-BE" dirty="0"/>
              <a:t> </a:t>
            </a:r>
            <a:r>
              <a:rPr lang="nl-BE" dirty="0" err="1"/>
              <a:t>relation</a:t>
            </a:r>
            <a:r>
              <a:rPr lang="nl-BE" dirty="0"/>
              <a:t>). </a:t>
            </a:r>
          </a:p>
        </p:txBody>
      </p:sp>
    </p:spTree>
    <p:extLst>
      <p:ext uri="{BB962C8B-B14F-4D97-AF65-F5344CB8AC3E}">
        <p14:creationId xmlns:p14="http://schemas.microsoft.com/office/powerpoint/2010/main" val="283422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dianummer 2"/>
          <p:cNvSpPr>
            <a:spLocks noGrp="1"/>
          </p:cNvSpPr>
          <p:nvPr>
            <p:ph type="sldNum" sz="quarter" idx="12"/>
          </p:nvPr>
        </p:nvSpPr>
        <p:spPr/>
        <p:txBody>
          <a:bodyPr/>
          <a:lstStyle/>
          <a:p>
            <a:fld id="{F35D8031-C8E5-48F8-A3B6-81643B27A3AF}" type="slidenum">
              <a:rPr lang="nl-BE" smtClean="0"/>
              <a:pPr/>
              <a:t>14</a:t>
            </a:fld>
            <a:endParaRPr lang="nl-BE" dirty="0"/>
          </a:p>
        </p:txBody>
      </p:sp>
      <p:sp>
        <p:nvSpPr>
          <p:cNvPr id="4" name="Tijdelijke aanduiding voor inhoud 3"/>
          <p:cNvSpPr>
            <a:spLocks noGrp="1"/>
          </p:cNvSpPr>
          <p:nvPr>
            <p:ph idx="1"/>
          </p:nvPr>
        </p:nvSpPr>
        <p:spPr/>
        <p:txBody>
          <a:bodyPr/>
          <a:lstStyle/>
          <a:p>
            <a:endParaRPr lang="nl-BE"/>
          </a:p>
        </p:txBody>
      </p:sp>
      <p:sp>
        <p:nvSpPr>
          <p:cNvPr id="5" name="Tijdelijke aanduiding voor inhoud 2"/>
          <p:cNvSpPr txBox="1">
            <a:spLocks/>
          </p:cNvSpPr>
          <p:nvPr/>
        </p:nvSpPr>
        <p:spPr>
          <a:xfrm>
            <a:off x="692400" y="1502399"/>
            <a:ext cx="8334000" cy="4428000"/>
          </a:xfrm>
          <a:prstGeom prst="rect">
            <a:avLst/>
          </a:prstGeom>
        </p:spPr>
        <p:txBody>
          <a:bodyPr vert="horz" lIns="0" tIns="0" rIns="0" bIns="0" rtlCol="0">
            <a:noAutofit/>
          </a:bodyPr>
          <a:lstStyle>
            <a:lvl1pPr marL="360000" indent="-360000" algn="l" defTabSz="914400" rtl="0" eaLnBrk="1" latinLnBrk="0" hangingPunct="1">
              <a:spcBef>
                <a:spcPts val="580"/>
              </a:spcBef>
              <a:buSzPct val="110000"/>
              <a:buFont typeface="Arial" pitchFamily="34" charset="0"/>
              <a:buChar char="•"/>
              <a:defRPr lang="nl-NL" sz="2400" kern="1200" dirty="0" smtClean="0">
                <a:solidFill>
                  <a:schemeClr val="tx1"/>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lang="nl-NL" sz="2400" kern="1200" dirty="0" smtClean="0">
                <a:solidFill>
                  <a:schemeClr val="tx1"/>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lang="nl-NL" sz="2000" kern="1200" dirty="0" smtClean="0">
                <a:solidFill>
                  <a:schemeClr val="tx1"/>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lang="nl-NL" sz="1600" kern="1200" dirty="0" smtClean="0">
                <a:solidFill>
                  <a:schemeClr val="tx1"/>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nl-BE" dirty="0">
              <a:hlinkClick r:id="rId2"/>
            </a:endParaRPr>
          </a:p>
          <a:p>
            <a:pPr marL="0" indent="0" algn="ctr">
              <a:buFont typeface="Arial" pitchFamily="34" charset="0"/>
              <a:buNone/>
            </a:pPr>
            <a:endParaRPr lang="nl-BE" dirty="0">
              <a:hlinkClick r:id="rId2"/>
            </a:endParaRPr>
          </a:p>
          <a:p>
            <a:pPr marL="0" indent="0" algn="ctr">
              <a:buFont typeface="Arial" pitchFamily="34" charset="0"/>
              <a:buNone/>
            </a:pPr>
            <a:r>
              <a:rPr lang="nl-BE" dirty="0" err="1">
                <a:hlinkClick r:id="rId2"/>
              </a:rPr>
              <a:t>Questions</a:t>
            </a:r>
            <a:r>
              <a:rPr lang="nl-BE" dirty="0">
                <a:hlinkClick r:id="rId2"/>
              </a:rPr>
              <a:t>? </a:t>
            </a:r>
          </a:p>
          <a:p>
            <a:pPr marL="0" indent="0" algn="ctr">
              <a:buFont typeface="Arial" pitchFamily="34" charset="0"/>
              <a:buNone/>
            </a:pPr>
            <a:endParaRPr lang="nl-BE" dirty="0">
              <a:hlinkClick r:id="rId2"/>
            </a:endParaRPr>
          </a:p>
          <a:p>
            <a:pPr marL="0" indent="0" algn="ctr">
              <a:buFont typeface="Arial" pitchFamily="34" charset="0"/>
              <a:buNone/>
            </a:pPr>
            <a:r>
              <a:rPr lang="nl-BE" dirty="0">
                <a:hlinkClick r:id="rId2"/>
              </a:rPr>
              <a:t>Vincent.sagaert@law.kuleuven.be</a:t>
            </a:r>
            <a:r>
              <a:rPr lang="nl-BE" dirty="0"/>
              <a:t> </a:t>
            </a:r>
          </a:p>
        </p:txBody>
      </p:sp>
    </p:spTree>
    <p:extLst>
      <p:ext uri="{BB962C8B-B14F-4D97-AF65-F5344CB8AC3E}">
        <p14:creationId xmlns:p14="http://schemas.microsoft.com/office/powerpoint/2010/main" val="402393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Introduction</a:t>
            </a:r>
            <a:endParaRPr lang="nl-BE" dirty="0"/>
          </a:p>
        </p:txBody>
      </p:sp>
      <p:sp>
        <p:nvSpPr>
          <p:cNvPr id="3" name="Tijdelijke aanduiding voor inhoud 2"/>
          <p:cNvSpPr>
            <a:spLocks noGrp="1"/>
          </p:cNvSpPr>
          <p:nvPr>
            <p:ph idx="1"/>
          </p:nvPr>
        </p:nvSpPr>
        <p:spPr>
          <a:xfrm>
            <a:off x="323528" y="1349999"/>
            <a:ext cx="8550472" cy="4428000"/>
          </a:xfrm>
        </p:spPr>
        <p:txBody>
          <a:bodyPr/>
          <a:lstStyle/>
          <a:p>
            <a:r>
              <a:rPr lang="nl-BE" dirty="0"/>
              <a:t>Reform of </a:t>
            </a:r>
            <a:r>
              <a:rPr lang="nl-BE" dirty="0" err="1"/>
              <a:t>Belgian</a:t>
            </a:r>
            <a:r>
              <a:rPr lang="nl-BE" dirty="0"/>
              <a:t> Property </a:t>
            </a:r>
            <a:r>
              <a:rPr lang="nl-BE" dirty="0" err="1"/>
              <a:t>Law</a:t>
            </a:r>
            <a:r>
              <a:rPr lang="nl-BE" dirty="0"/>
              <a:t> </a:t>
            </a:r>
            <a:r>
              <a:rPr lang="nl-BE" dirty="0" err="1"/>
              <a:t>and</a:t>
            </a:r>
            <a:r>
              <a:rPr lang="nl-BE" dirty="0"/>
              <a:t>, </a:t>
            </a:r>
            <a:r>
              <a:rPr lang="nl-BE" dirty="0" err="1"/>
              <a:t>simultaneously</a:t>
            </a:r>
            <a:r>
              <a:rPr lang="nl-BE" dirty="0"/>
              <a:t> of </a:t>
            </a:r>
            <a:r>
              <a:rPr lang="nl-BE" dirty="0" err="1"/>
              <a:t>the</a:t>
            </a:r>
            <a:r>
              <a:rPr lang="nl-BE" dirty="0"/>
              <a:t> </a:t>
            </a:r>
            <a:r>
              <a:rPr lang="nl-BE" dirty="0" err="1"/>
              <a:t>rules</a:t>
            </a:r>
            <a:r>
              <a:rPr lang="nl-BE" dirty="0"/>
              <a:t> on </a:t>
            </a:r>
            <a:r>
              <a:rPr lang="nl-BE" dirty="0" err="1"/>
              <a:t>apartment</a:t>
            </a:r>
            <a:r>
              <a:rPr lang="nl-BE" dirty="0"/>
              <a:t> </a:t>
            </a:r>
            <a:r>
              <a:rPr lang="nl-BE" dirty="0" err="1"/>
              <a:t>ownership</a:t>
            </a:r>
            <a:r>
              <a:rPr lang="nl-BE" dirty="0"/>
              <a:t>: entry </a:t>
            </a:r>
            <a:r>
              <a:rPr lang="nl-BE" dirty="0" err="1"/>
              <a:t>into</a:t>
            </a:r>
            <a:r>
              <a:rPr lang="nl-BE" dirty="0"/>
              <a:t> force </a:t>
            </a:r>
            <a:r>
              <a:rPr lang="nl-BE" dirty="0" err="1"/>
              <a:t>since</a:t>
            </a:r>
            <a:r>
              <a:rPr lang="nl-BE" dirty="0"/>
              <a:t> 1 September 2021.</a:t>
            </a:r>
          </a:p>
          <a:p>
            <a:endParaRPr lang="nl-BE" dirty="0"/>
          </a:p>
          <a:p>
            <a:r>
              <a:rPr lang="nl-BE" dirty="0"/>
              <a:t>Dualist system (</a:t>
            </a:r>
            <a:r>
              <a:rPr lang="nl-BE" dirty="0" err="1"/>
              <a:t>since</a:t>
            </a:r>
            <a:r>
              <a:rPr lang="nl-BE" dirty="0"/>
              <a:t> 1994): co-</a:t>
            </a:r>
            <a:r>
              <a:rPr lang="nl-BE" dirty="0" err="1"/>
              <a:t>ownership</a:t>
            </a:r>
            <a:r>
              <a:rPr lang="nl-BE" dirty="0"/>
              <a:t> of </a:t>
            </a:r>
            <a:r>
              <a:rPr lang="nl-BE" dirty="0" err="1"/>
              <a:t>the</a:t>
            </a:r>
            <a:r>
              <a:rPr lang="nl-BE" dirty="0"/>
              <a:t> common </a:t>
            </a:r>
            <a:r>
              <a:rPr lang="nl-BE" dirty="0" err="1"/>
              <a:t>infrastructure</a:t>
            </a:r>
            <a:r>
              <a:rPr lang="nl-BE" dirty="0"/>
              <a:t>, </a:t>
            </a:r>
            <a:r>
              <a:rPr lang="nl-BE" dirty="0" err="1"/>
              <a:t>exclusive</a:t>
            </a:r>
            <a:r>
              <a:rPr lang="nl-BE" dirty="0"/>
              <a:t> </a:t>
            </a:r>
            <a:r>
              <a:rPr lang="nl-BE" dirty="0" err="1"/>
              <a:t>ownership</a:t>
            </a:r>
            <a:r>
              <a:rPr lang="nl-BE" dirty="0"/>
              <a:t> on private units (art. 3.84 et seq. CC).</a:t>
            </a:r>
          </a:p>
          <a:p>
            <a:endParaRPr lang="nl-BE" dirty="0"/>
          </a:p>
          <a:p>
            <a:r>
              <a:rPr lang="nl-BE" dirty="0" err="1"/>
              <a:t>One</a:t>
            </a:r>
            <a:r>
              <a:rPr lang="nl-BE" dirty="0"/>
              <a:t> of </a:t>
            </a:r>
            <a:r>
              <a:rPr lang="nl-BE" dirty="0" err="1"/>
              <a:t>the</a:t>
            </a:r>
            <a:r>
              <a:rPr lang="nl-BE" dirty="0"/>
              <a:t> </a:t>
            </a:r>
            <a:r>
              <a:rPr lang="nl-BE" dirty="0" err="1"/>
              <a:t>driving</a:t>
            </a:r>
            <a:r>
              <a:rPr lang="nl-BE" dirty="0"/>
              <a:t> </a:t>
            </a:r>
            <a:r>
              <a:rPr lang="nl-BE" dirty="0" err="1"/>
              <a:t>forces</a:t>
            </a:r>
            <a:r>
              <a:rPr lang="nl-BE" dirty="0"/>
              <a:t>: </a:t>
            </a:r>
            <a:r>
              <a:rPr lang="nl-BE" dirty="0" err="1"/>
              <a:t>increasing</a:t>
            </a:r>
            <a:r>
              <a:rPr lang="nl-BE" dirty="0"/>
              <a:t> </a:t>
            </a:r>
            <a:r>
              <a:rPr lang="nl-BE" dirty="0" err="1"/>
              <a:t>the</a:t>
            </a:r>
            <a:r>
              <a:rPr lang="nl-BE" dirty="0"/>
              <a:t> efficiency of </a:t>
            </a:r>
            <a:r>
              <a:rPr lang="nl-BE" dirty="0" err="1"/>
              <a:t>the</a:t>
            </a:r>
            <a:r>
              <a:rPr lang="nl-BE" dirty="0"/>
              <a:t> operations </a:t>
            </a:r>
            <a:r>
              <a:rPr lang="nl-BE" dirty="0" err="1"/>
              <a:t>within</a:t>
            </a:r>
            <a:r>
              <a:rPr lang="nl-BE" dirty="0"/>
              <a:t> </a:t>
            </a:r>
            <a:r>
              <a:rPr lang="nl-BE" dirty="0" err="1"/>
              <a:t>the</a:t>
            </a:r>
            <a:r>
              <a:rPr lang="nl-BE" dirty="0"/>
              <a:t> condominium.  </a:t>
            </a:r>
          </a:p>
          <a:p>
            <a:endParaRPr lang="nl-BE" dirty="0"/>
          </a:p>
          <a:p>
            <a:r>
              <a:rPr lang="nl-BE" dirty="0" err="1"/>
              <a:t>Mandatory</a:t>
            </a:r>
            <a:r>
              <a:rPr lang="nl-BE" dirty="0"/>
              <a:t> </a:t>
            </a:r>
            <a:r>
              <a:rPr lang="nl-BE" dirty="0" err="1"/>
              <a:t>rules</a:t>
            </a:r>
            <a:r>
              <a:rPr lang="nl-BE" dirty="0"/>
              <a:t> (</a:t>
            </a:r>
            <a:r>
              <a:rPr lang="nl-BE" dirty="0" err="1"/>
              <a:t>consumer</a:t>
            </a:r>
            <a:r>
              <a:rPr lang="nl-BE" dirty="0"/>
              <a:t> </a:t>
            </a:r>
            <a:r>
              <a:rPr lang="nl-BE" dirty="0" err="1"/>
              <a:t>protection</a:t>
            </a:r>
            <a:r>
              <a:rPr lang="nl-BE" dirty="0"/>
              <a:t>)</a:t>
            </a:r>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2</a:t>
            </a:fld>
            <a:endParaRPr lang="nl-BE" dirty="0"/>
          </a:p>
        </p:txBody>
      </p:sp>
    </p:spTree>
    <p:extLst>
      <p:ext uri="{BB962C8B-B14F-4D97-AF65-F5344CB8AC3E}">
        <p14:creationId xmlns:p14="http://schemas.microsoft.com/office/powerpoint/2010/main" val="184906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48D5F27-5BC9-432F-B14C-58549C7C022A}"/>
              </a:ext>
            </a:extLst>
          </p:cNvPr>
          <p:cNvSpPr>
            <a:spLocks noGrp="1"/>
          </p:cNvSpPr>
          <p:nvPr>
            <p:ph type="sldNum" sz="quarter" idx="12"/>
          </p:nvPr>
        </p:nvSpPr>
        <p:spPr/>
        <p:txBody>
          <a:bodyPr/>
          <a:lstStyle/>
          <a:p>
            <a:fld id="{F35D8031-C8E5-48F8-A3B6-81643B27A3AF}" type="slidenum">
              <a:rPr lang="nl-BE" smtClean="0"/>
              <a:pPr/>
              <a:t>3</a:t>
            </a:fld>
            <a:endParaRPr lang="nl-BE" dirty="0"/>
          </a:p>
        </p:txBody>
      </p:sp>
      <p:sp>
        <p:nvSpPr>
          <p:cNvPr id="4" name="Tijdelijke aanduiding voor inhoud 3">
            <a:extLst>
              <a:ext uri="{FF2B5EF4-FFF2-40B4-BE49-F238E27FC236}">
                <a16:creationId xmlns:a16="http://schemas.microsoft.com/office/drawing/2014/main" id="{6C036BB6-A4E5-49C2-8B46-763AF3808F33}"/>
              </a:ext>
            </a:extLst>
          </p:cNvPr>
          <p:cNvSpPr>
            <a:spLocks noGrp="1"/>
          </p:cNvSpPr>
          <p:nvPr>
            <p:ph idx="1"/>
          </p:nvPr>
        </p:nvSpPr>
        <p:spPr>
          <a:xfrm>
            <a:off x="540000" y="908720"/>
            <a:ext cx="8064448" cy="4869279"/>
          </a:xfrm>
        </p:spPr>
        <p:txBody>
          <a:bodyPr/>
          <a:lstStyle/>
          <a:p>
            <a:r>
              <a:rPr lang="nl-BE" dirty="0"/>
              <a:t>Central vehicle: “Association of co-</a:t>
            </a:r>
            <a:r>
              <a:rPr lang="nl-BE" dirty="0" err="1"/>
              <a:t>owners</a:t>
            </a:r>
            <a:r>
              <a:rPr lang="nl-BE" dirty="0"/>
              <a:t>”, </a:t>
            </a:r>
            <a:r>
              <a:rPr lang="nl-BE" dirty="0" err="1"/>
              <a:t>which</a:t>
            </a:r>
            <a:r>
              <a:rPr lang="nl-BE" dirty="0"/>
              <a:t> has </a:t>
            </a:r>
            <a:r>
              <a:rPr lang="nl-BE" dirty="0" err="1"/>
              <a:t>legal</a:t>
            </a:r>
            <a:r>
              <a:rPr lang="nl-BE" dirty="0"/>
              <a:t> </a:t>
            </a:r>
            <a:r>
              <a:rPr lang="nl-BE" dirty="0" err="1"/>
              <a:t>personality</a:t>
            </a:r>
            <a:r>
              <a:rPr lang="nl-BE" dirty="0"/>
              <a:t>. </a:t>
            </a:r>
          </a:p>
          <a:p>
            <a:endParaRPr lang="nl-BE" dirty="0">
              <a:latin typeface="+mn-lt"/>
            </a:endParaRPr>
          </a:p>
          <a:p>
            <a:r>
              <a:rPr lang="en-US" dirty="0">
                <a:effectLst/>
                <a:latin typeface="+mn-lt"/>
                <a:ea typeface="Calibri" panose="020F0502020204030204" pitchFamily="34" charset="0"/>
              </a:rPr>
              <a:t>The assets of the association of co-owners (ACO)  consists of the periodic contributions of the co-owners as determined by the general assembly. </a:t>
            </a:r>
            <a:endParaRPr lang="nl-BE" dirty="0">
              <a:latin typeface="+mn-lt"/>
            </a:endParaRPr>
          </a:p>
        </p:txBody>
      </p:sp>
    </p:spTree>
    <p:extLst>
      <p:ext uri="{BB962C8B-B14F-4D97-AF65-F5344CB8AC3E}">
        <p14:creationId xmlns:p14="http://schemas.microsoft.com/office/powerpoint/2010/main" val="122672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BEBEB-FEA3-44B2-9CAF-864F94D20A9E}"/>
              </a:ext>
            </a:extLst>
          </p:cNvPr>
          <p:cNvSpPr>
            <a:spLocks noGrp="1"/>
          </p:cNvSpPr>
          <p:nvPr>
            <p:ph type="title"/>
          </p:nvPr>
        </p:nvSpPr>
        <p:spPr>
          <a:xfrm>
            <a:off x="359532" y="1160748"/>
            <a:ext cx="5341125" cy="3564396"/>
          </a:xfrm>
        </p:spPr>
        <p:txBody>
          <a:bodyPr/>
          <a:lstStyle/>
          <a:p>
            <a:r>
              <a:rPr lang="nl-BE" dirty="0"/>
              <a:t>How does </a:t>
            </a:r>
            <a:r>
              <a:rPr lang="nl-BE" dirty="0" err="1"/>
              <a:t>Belgian</a:t>
            </a:r>
            <a:r>
              <a:rPr lang="nl-BE" dirty="0"/>
              <a:t> </a:t>
            </a:r>
            <a:r>
              <a:rPr lang="nl-BE" dirty="0" err="1"/>
              <a:t>law</a:t>
            </a:r>
            <a:r>
              <a:rPr lang="nl-BE" dirty="0"/>
              <a:t> </a:t>
            </a:r>
            <a:r>
              <a:rPr lang="nl-BE" dirty="0" err="1"/>
              <a:t>incentivize</a:t>
            </a:r>
            <a:r>
              <a:rPr lang="nl-BE" dirty="0"/>
              <a:t> long term financial </a:t>
            </a:r>
            <a:r>
              <a:rPr lang="nl-BE" dirty="0" err="1"/>
              <a:t>sanity</a:t>
            </a:r>
            <a:r>
              <a:rPr lang="nl-BE" dirty="0"/>
              <a:t> of </a:t>
            </a:r>
            <a:r>
              <a:rPr lang="nl-BE" dirty="0" err="1"/>
              <a:t>AOC’s</a:t>
            </a:r>
            <a:r>
              <a:rPr lang="nl-BE" dirty="0"/>
              <a:t>? </a:t>
            </a:r>
            <a:endParaRPr lang="LID4096" dirty="0"/>
          </a:p>
        </p:txBody>
      </p:sp>
      <p:pic>
        <p:nvPicPr>
          <p:cNvPr id="6" name="Picture Placeholder 5">
            <a:extLst>
              <a:ext uri="{FF2B5EF4-FFF2-40B4-BE49-F238E27FC236}">
                <a16:creationId xmlns:a16="http://schemas.microsoft.com/office/drawing/2014/main" id="{4ED57E8C-1DFA-4E71-BEEA-60B0EF29366E}"/>
              </a:ext>
            </a:extLst>
          </p:cNvPr>
          <p:cNvPicPr>
            <a:picLocks noGrp="1" noChangeAspect="1"/>
          </p:cNvPicPr>
          <p:nvPr>
            <p:ph type="pic" sz="quarter" idx="13"/>
          </p:nvPr>
        </p:nvPicPr>
        <p:blipFill>
          <a:blip r:embed="rId2"/>
          <a:srcRect l="25317" r="25317"/>
          <a:stretch>
            <a:fillRect/>
          </a:stretch>
        </p:blipFill>
        <p:spPr/>
      </p:pic>
    </p:spTree>
    <p:extLst>
      <p:ext uri="{BB962C8B-B14F-4D97-AF65-F5344CB8AC3E}">
        <p14:creationId xmlns:p14="http://schemas.microsoft.com/office/powerpoint/2010/main" val="50255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F35D8031-C8E5-48F8-A3B6-81643B27A3AF}" type="slidenum">
              <a:rPr lang="nl-BE" smtClean="0"/>
              <a:pPr/>
              <a:t>5</a:t>
            </a:fld>
            <a:endParaRPr lang="nl-BE" dirty="0"/>
          </a:p>
        </p:txBody>
      </p:sp>
      <p:sp>
        <p:nvSpPr>
          <p:cNvPr id="4" name="Tijdelijke aanduiding voor inhoud 3"/>
          <p:cNvSpPr>
            <a:spLocks noGrp="1"/>
          </p:cNvSpPr>
          <p:nvPr>
            <p:ph idx="1"/>
          </p:nvPr>
        </p:nvSpPr>
        <p:spPr>
          <a:xfrm>
            <a:off x="323528" y="332656"/>
            <a:ext cx="8712968" cy="5445343"/>
          </a:xfrm>
        </p:spPr>
        <p:txBody>
          <a:bodyPr/>
          <a:lstStyle/>
          <a:p>
            <a:endParaRPr lang="nl-BE" dirty="0"/>
          </a:p>
          <a:p>
            <a:endParaRPr lang="nl-BE" dirty="0"/>
          </a:p>
          <a:p>
            <a:r>
              <a:rPr lang="nl-BE" dirty="0" err="1"/>
              <a:t>Hence</a:t>
            </a:r>
            <a:r>
              <a:rPr lang="nl-BE" dirty="0"/>
              <a:t>: </a:t>
            </a:r>
            <a:r>
              <a:rPr lang="nl-BE" dirty="0" err="1"/>
              <a:t>the</a:t>
            </a:r>
            <a:r>
              <a:rPr lang="nl-BE" dirty="0"/>
              <a:t> ACO has </a:t>
            </a:r>
            <a:r>
              <a:rPr lang="nl-BE" dirty="0" err="1"/>
              <a:t>an</a:t>
            </a:r>
            <a:r>
              <a:rPr lang="nl-BE" dirty="0"/>
              <a:t> </a:t>
            </a:r>
            <a:r>
              <a:rPr lang="nl-BE" dirty="0" err="1"/>
              <a:t>own</a:t>
            </a:r>
            <a:r>
              <a:rPr lang="nl-BE" dirty="0"/>
              <a:t> </a:t>
            </a:r>
            <a:r>
              <a:rPr lang="nl-BE" dirty="0" err="1"/>
              <a:t>estate</a:t>
            </a:r>
            <a:r>
              <a:rPr lang="nl-BE" dirty="0"/>
              <a:t> (art. 3.86, §3 CC):</a:t>
            </a:r>
            <a:endParaRPr lang="en-US" sz="1600" dirty="0">
              <a:effectLst/>
              <a:latin typeface="Times New Roman" panose="02020603050405020304" pitchFamily="18" charset="0"/>
              <a:ea typeface="Calibri" panose="020F0502020204030204" pitchFamily="34" charset="0"/>
            </a:endParaRPr>
          </a:p>
          <a:p>
            <a:pPr marL="359637" lvl="1" indent="0">
              <a:buNone/>
            </a:pPr>
            <a:r>
              <a:rPr lang="en-US" sz="1800" i="1" dirty="0">
                <a:effectLst/>
                <a:latin typeface="+mn-lt"/>
                <a:ea typeface="Calibri" panose="020F0502020204030204" pitchFamily="34" charset="0"/>
              </a:rPr>
              <a:t>The association of co-owners may not have assets other than the movable goods necessary to achieve its purpose, which consists solely in the conservation and provisional management of the building or group of buildings. The property of the association of co-owners shall consist at least of working capital and a reserve capital.</a:t>
            </a:r>
            <a:br>
              <a:rPr lang="en-US" sz="1800" i="1" dirty="0">
                <a:effectLst/>
                <a:latin typeface="+mn-lt"/>
                <a:ea typeface="Calibri" panose="020F0502020204030204" pitchFamily="34" charset="0"/>
              </a:rPr>
            </a:br>
            <a:r>
              <a:rPr lang="en-US" sz="1800" i="1" dirty="0">
                <a:effectLst/>
                <a:latin typeface="+mn-lt"/>
                <a:ea typeface="Calibri" panose="020F0502020204030204" pitchFamily="34" charset="0"/>
              </a:rPr>
              <a:t>Working capital shall mean the sum of the amounts paid by the co-owners as a provision for the payment of periodic expenses, such as the cost of heating and lighting the common areas, the management costs and the expenses of the building administrator.</a:t>
            </a:r>
            <a:br>
              <a:rPr lang="en-US" sz="1800" i="1" dirty="0">
                <a:effectLst/>
                <a:latin typeface="+mn-lt"/>
                <a:ea typeface="Calibri" panose="020F0502020204030204" pitchFamily="34" charset="0"/>
              </a:rPr>
            </a:br>
            <a:r>
              <a:rPr lang="en-US" sz="1800" i="1" dirty="0">
                <a:effectLst/>
                <a:latin typeface="+mn-lt"/>
                <a:ea typeface="Calibri" panose="020F0502020204030204" pitchFamily="34" charset="0"/>
              </a:rPr>
              <a:t>Reserve capital shall mean the sum of the amounts periodically contributed to cover non-periodic expenses, such as the cost of renewing the heating system, repairing or renewing a lift, or laying a new roof cover.</a:t>
            </a:r>
            <a:br>
              <a:rPr lang="en-US" sz="1800" i="1" dirty="0">
                <a:effectLst/>
                <a:latin typeface="+mn-lt"/>
                <a:ea typeface="Calibri" panose="020F0502020204030204" pitchFamily="34" charset="0"/>
              </a:rPr>
            </a:br>
            <a:endParaRPr lang="nl-BE" sz="1800" i="1" dirty="0">
              <a:latin typeface="+mn-lt"/>
            </a:endParaRPr>
          </a:p>
        </p:txBody>
      </p:sp>
    </p:spTree>
    <p:extLst>
      <p:ext uri="{BB962C8B-B14F-4D97-AF65-F5344CB8AC3E}">
        <p14:creationId xmlns:p14="http://schemas.microsoft.com/office/powerpoint/2010/main" val="338874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F35D8031-C8E5-48F8-A3B6-81643B27A3AF}" type="slidenum">
              <a:rPr lang="nl-BE" smtClean="0"/>
              <a:pPr/>
              <a:t>6</a:t>
            </a:fld>
            <a:endParaRPr lang="nl-BE" dirty="0"/>
          </a:p>
        </p:txBody>
      </p:sp>
      <p:sp>
        <p:nvSpPr>
          <p:cNvPr id="4" name="Tijdelijke aanduiding voor inhoud 3"/>
          <p:cNvSpPr>
            <a:spLocks noGrp="1"/>
          </p:cNvSpPr>
          <p:nvPr>
            <p:ph idx="1"/>
          </p:nvPr>
        </p:nvSpPr>
        <p:spPr>
          <a:xfrm>
            <a:off x="107504" y="476672"/>
            <a:ext cx="8496944" cy="5328592"/>
          </a:xfrm>
        </p:spPr>
        <p:txBody>
          <a:bodyPr/>
          <a:lstStyle/>
          <a:p>
            <a:r>
              <a:rPr lang="nl-BE" dirty="0" err="1"/>
              <a:t>Innovation</a:t>
            </a:r>
            <a:r>
              <a:rPr lang="nl-BE" dirty="0"/>
              <a:t> in 2018 in order </a:t>
            </a:r>
            <a:r>
              <a:rPr lang="nl-BE" dirty="0" err="1"/>
              <a:t>to</a:t>
            </a:r>
            <a:r>
              <a:rPr lang="nl-BE" dirty="0"/>
              <a:t> </a:t>
            </a:r>
            <a:r>
              <a:rPr lang="nl-BE" dirty="0" err="1"/>
              <a:t>strengthen</a:t>
            </a:r>
            <a:r>
              <a:rPr lang="nl-BE" dirty="0"/>
              <a:t> </a:t>
            </a:r>
            <a:r>
              <a:rPr lang="nl-BE" dirty="0" err="1"/>
              <a:t>the</a:t>
            </a:r>
            <a:r>
              <a:rPr lang="nl-BE" dirty="0"/>
              <a:t> financial </a:t>
            </a:r>
            <a:r>
              <a:rPr lang="nl-BE" dirty="0" err="1"/>
              <a:t>situation</a:t>
            </a:r>
            <a:r>
              <a:rPr lang="nl-BE" dirty="0"/>
              <a:t> of </a:t>
            </a:r>
            <a:r>
              <a:rPr lang="nl-BE" dirty="0" err="1"/>
              <a:t>the</a:t>
            </a:r>
            <a:r>
              <a:rPr lang="nl-BE" dirty="0"/>
              <a:t> ACO (art. 3.86, §3 CC): </a:t>
            </a:r>
          </a:p>
          <a:p>
            <a:pPr lvl="1"/>
            <a:r>
              <a:rPr lang="nl-BE" dirty="0" err="1"/>
              <a:t>Mandatory</a:t>
            </a:r>
            <a:r>
              <a:rPr lang="nl-BE" dirty="0"/>
              <a:t> reserve fund: 5% of </a:t>
            </a:r>
            <a:r>
              <a:rPr lang="nl-BE" dirty="0" err="1"/>
              <a:t>the</a:t>
            </a:r>
            <a:r>
              <a:rPr lang="nl-BE" dirty="0"/>
              <a:t> </a:t>
            </a:r>
            <a:r>
              <a:rPr lang="nl-BE" dirty="0" err="1"/>
              <a:t>contribution</a:t>
            </a:r>
            <a:r>
              <a:rPr lang="nl-BE" dirty="0"/>
              <a:t> of </a:t>
            </a:r>
            <a:r>
              <a:rPr lang="nl-BE" dirty="0" err="1"/>
              <a:t>the</a:t>
            </a:r>
            <a:r>
              <a:rPr lang="nl-BE" dirty="0"/>
              <a:t> </a:t>
            </a:r>
            <a:r>
              <a:rPr lang="nl-BE" dirty="0" err="1"/>
              <a:t>apartment</a:t>
            </a:r>
            <a:r>
              <a:rPr lang="nl-BE" dirty="0"/>
              <a:t> </a:t>
            </a:r>
            <a:r>
              <a:rPr lang="nl-BE" dirty="0" err="1"/>
              <a:t>owners</a:t>
            </a:r>
            <a:r>
              <a:rPr lang="nl-BE" dirty="0"/>
              <a:t> must </a:t>
            </a:r>
            <a:r>
              <a:rPr lang="nl-BE" dirty="0" err="1"/>
              <a:t>be</a:t>
            </a:r>
            <a:r>
              <a:rPr lang="nl-BE" dirty="0"/>
              <a:t> </a:t>
            </a:r>
            <a:r>
              <a:rPr lang="nl-BE" dirty="0" err="1"/>
              <a:t>directed</a:t>
            </a:r>
            <a:r>
              <a:rPr lang="nl-BE" dirty="0"/>
              <a:t> </a:t>
            </a:r>
            <a:r>
              <a:rPr lang="nl-BE" dirty="0" err="1"/>
              <a:t>towards</a:t>
            </a:r>
            <a:r>
              <a:rPr lang="nl-BE" dirty="0"/>
              <a:t> </a:t>
            </a:r>
            <a:r>
              <a:rPr lang="nl-BE" dirty="0" err="1"/>
              <a:t>the</a:t>
            </a:r>
            <a:r>
              <a:rPr lang="nl-BE" dirty="0"/>
              <a:t> reserve fund, </a:t>
            </a:r>
          </a:p>
          <a:p>
            <a:pPr lvl="2"/>
            <a:r>
              <a:rPr lang="nl-BE" dirty="0"/>
              <a:t>Ratio legis: </a:t>
            </a:r>
            <a:r>
              <a:rPr lang="nl-BE" dirty="0" err="1"/>
              <a:t>gradual</a:t>
            </a:r>
            <a:r>
              <a:rPr lang="nl-BE" dirty="0"/>
              <a:t> </a:t>
            </a:r>
            <a:r>
              <a:rPr lang="nl-BE" dirty="0" err="1"/>
              <a:t>construction</a:t>
            </a:r>
            <a:r>
              <a:rPr lang="nl-BE" dirty="0"/>
              <a:t> of </a:t>
            </a:r>
            <a:r>
              <a:rPr lang="nl-BE" dirty="0" err="1"/>
              <a:t>capital</a:t>
            </a:r>
            <a:r>
              <a:rPr lang="nl-BE" dirty="0"/>
              <a:t>, as buffer </a:t>
            </a:r>
            <a:r>
              <a:rPr lang="nl-BE" dirty="0" err="1"/>
              <a:t>for</a:t>
            </a:r>
            <a:r>
              <a:rPr lang="nl-BE" dirty="0"/>
              <a:t> large </a:t>
            </a:r>
            <a:r>
              <a:rPr lang="nl-BE" dirty="0" err="1"/>
              <a:t>renovations</a:t>
            </a:r>
            <a:r>
              <a:rPr lang="nl-BE" dirty="0"/>
              <a:t> or </a:t>
            </a:r>
            <a:r>
              <a:rPr lang="nl-BE" dirty="0" err="1"/>
              <a:t>unexpecte</a:t>
            </a:r>
            <a:r>
              <a:rPr lang="nl-BE" dirty="0"/>
              <a:t> </a:t>
            </a:r>
            <a:r>
              <a:rPr lang="nl-BE" dirty="0" err="1"/>
              <a:t>expenses</a:t>
            </a:r>
            <a:r>
              <a:rPr lang="nl-BE" dirty="0"/>
              <a:t>. </a:t>
            </a:r>
          </a:p>
          <a:p>
            <a:pPr lvl="2"/>
            <a:r>
              <a:rPr lang="nl-BE" dirty="0" err="1"/>
              <a:t>exception</a:t>
            </a:r>
            <a:endParaRPr lang="nl-BE" dirty="0"/>
          </a:p>
          <a:p>
            <a:pPr lvl="3"/>
            <a:r>
              <a:rPr lang="nl-BE" dirty="0"/>
              <a:t>(1) </a:t>
            </a:r>
            <a:r>
              <a:rPr lang="nl-BE" dirty="0" err="1"/>
              <a:t>during</a:t>
            </a:r>
            <a:r>
              <a:rPr lang="nl-BE" dirty="0"/>
              <a:t> </a:t>
            </a:r>
            <a:r>
              <a:rPr lang="nl-BE" dirty="0" err="1"/>
              <a:t>the</a:t>
            </a:r>
            <a:r>
              <a:rPr lang="nl-BE" dirty="0"/>
              <a:t> first five </a:t>
            </a:r>
            <a:r>
              <a:rPr lang="nl-BE" dirty="0" err="1"/>
              <a:t>years</a:t>
            </a:r>
            <a:r>
              <a:rPr lang="nl-BE" dirty="0"/>
              <a:t> of </a:t>
            </a:r>
            <a:r>
              <a:rPr lang="nl-BE" dirty="0" err="1"/>
              <a:t>the</a:t>
            </a:r>
            <a:r>
              <a:rPr lang="nl-BE" dirty="0"/>
              <a:t> building or</a:t>
            </a:r>
          </a:p>
          <a:p>
            <a:pPr lvl="3"/>
            <a:r>
              <a:rPr lang="nl-BE" dirty="0"/>
              <a:t>(2) </a:t>
            </a:r>
            <a:r>
              <a:rPr lang="nl-BE" dirty="0" err="1"/>
              <a:t>if</a:t>
            </a:r>
            <a:r>
              <a:rPr lang="nl-BE" dirty="0"/>
              <a:t> at </a:t>
            </a:r>
            <a:r>
              <a:rPr lang="nl-BE" dirty="0" err="1"/>
              <a:t>least</a:t>
            </a:r>
            <a:r>
              <a:rPr lang="nl-BE" dirty="0"/>
              <a:t> 4/5 of </a:t>
            </a:r>
            <a:r>
              <a:rPr lang="nl-BE" dirty="0" err="1"/>
              <a:t>the</a:t>
            </a:r>
            <a:r>
              <a:rPr lang="nl-BE" dirty="0"/>
              <a:t> co-</a:t>
            </a:r>
            <a:r>
              <a:rPr lang="nl-BE" dirty="0" err="1"/>
              <a:t>owners</a:t>
            </a:r>
            <a:r>
              <a:rPr lang="nl-BE" dirty="0"/>
              <a:t> </a:t>
            </a:r>
            <a:r>
              <a:rPr lang="nl-BE" dirty="0" err="1"/>
              <a:t>decide</a:t>
            </a:r>
            <a:r>
              <a:rPr lang="nl-BE" dirty="0"/>
              <a:t> </a:t>
            </a:r>
            <a:r>
              <a:rPr lang="nl-BE" dirty="0" err="1"/>
              <a:t>not</a:t>
            </a:r>
            <a:r>
              <a:rPr lang="nl-BE" dirty="0"/>
              <a:t> </a:t>
            </a:r>
            <a:r>
              <a:rPr lang="nl-BE" dirty="0" err="1"/>
              <a:t>to</a:t>
            </a:r>
            <a:r>
              <a:rPr lang="nl-BE" dirty="0"/>
              <a:t> reserve money on </a:t>
            </a:r>
            <a:r>
              <a:rPr lang="nl-BE" dirty="0" err="1"/>
              <a:t>the</a:t>
            </a:r>
            <a:r>
              <a:rPr lang="nl-BE" dirty="0"/>
              <a:t> </a:t>
            </a:r>
            <a:r>
              <a:rPr lang="nl-BE" dirty="0" err="1"/>
              <a:t>general</a:t>
            </a:r>
            <a:r>
              <a:rPr lang="nl-BE" dirty="0"/>
              <a:t> </a:t>
            </a:r>
            <a:r>
              <a:rPr lang="nl-BE" dirty="0" err="1"/>
              <a:t>assembly</a:t>
            </a:r>
            <a:r>
              <a:rPr lang="nl-BE" dirty="0"/>
              <a:t>. </a:t>
            </a:r>
          </a:p>
          <a:p>
            <a:pPr lvl="1"/>
            <a:r>
              <a:rPr lang="en-US" sz="2400" dirty="0">
                <a:effectLst/>
                <a:latin typeface="+mn-lt"/>
                <a:ea typeface="Calibri" panose="020F0502020204030204" pitchFamily="34" charset="0"/>
              </a:rPr>
              <a:t>Where appropriate, the building manager shall put the question concerning the extraordinary works to be planned in the coming years on the agenda of the general assembly (art. 3.89, §5, 16° CC).</a:t>
            </a:r>
          </a:p>
        </p:txBody>
      </p:sp>
    </p:spTree>
    <p:extLst>
      <p:ext uri="{BB962C8B-B14F-4D97-AF65-F5344CB8AC3E}">
        <p14:creationId xmlns:p14="http://schemas.microsoft.com/office/powerpoint/2010/main" val="3831812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person, person, window&#10;&#10;Description automatically generated">
            <a:extLst>
              <a:ext uri="{FF2B5EF4-FFF2-40B4-BE49-F238E27FC236}">
                <a16:creationId xmlns:a16="http://schemas.microsoft.com/office/drawing/2014/main" id="{BFE1D427-BFF9-4B29-93C6-42507E695E9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9DFBEBEB-FEA3-44B2-9CAF-864F94D20A9E}"/>
              </a:ext>
            </a:extLst>
          </p:cNvPr>
          <p:cNvSpPr>
            <a:spLocks noGrp="1"/>
          </p:cNvSpPr>
          <p:nvPr>
            <p:ph type="title"/>
          </p:nvPr>
        </p:nvSpPr>
        <p:spPr>
          <a:xfrm>
            <a:off x="359532" y="1160749"/>
            <a:ext cx="5341125" cy="3125501"/>
          </a:xfrm>
        </p:spPr>
        <p:txBody>
          <a:bodyPr>
            <a:normAutofit fontScale="90000"/>
          </a:bodyPr>
          <a:lstStyle/>
          <a:p>
            <a:r>
              <a:rPr lang="nl-BE" dirty="0"/>
              <a:t>How does </a:t>
            </a:r>
            <a:r>
              <a:rPr lang="nl-BE" dirty="0" err="1"/>
              <a:t>Belgian</a:t>
            </a:r>
            <a:r>
              <a:rPr lang="nl-BE" dirty="0"/>
              <a:t> </a:t>
            </a:r>
            <a:r>
              <a:rPr lang="nl-BE" dirty="0" err="1"/>
              <a:t>law</a:t>
            </a:r>
            <a:r>
              <a:rPr lang="nl-BE" dirty="0"/>
              <a:t> </a:t>
            </a:r>
            <a:r>
              <a:rPr lang="nl-BE" dirty="0" err="1"/>
              <a:t>further</a:t>
            </a:r>
            <a:r>
              <a:rPr lang="nl-BE" dirty="0"/>
              <a:t> </a:t>
            </a:r>
            <a:r>
              <a:rPr lang="nl-BE" dirty="0" err="1"/>
              <a:t>strengthen</a:t>
            </a:r>
            <a:r>
              <a:rPr lang="nl-BE" dirty="0"/>
              <a:t> </a:t>
            </a:r>
            <a:r>
              <a:rPr lang="nl-BE" dirty="0" err="1"/>
              <a:t>the</a:t>
            </a:r>
            <a:r>
              <a:rPr lang="nl-BE" dirty="0"/>
              <a:t> </a:t>
            </a:r>
            <a:r>
              <a:rPr lang="nl-BE" dirty="0" err="1"/>
              <a:t>possibilities</a:t>
            </a:r>
            <a:r>
              <a:rPr lang="nl-BE" dirty="0"/>
              <a:t> of </a:t>
            </a:r>
            <a:r>
              <a:rPr lang="nl-BE" dirty="0" err="1"/>
              <a:t>creditors</a:t>
            </a:r>
            <a:r>
              <a:rPr lang="nl-BE" dirty="0"/>
              <a:t> of </a:t>
            </a:r>
            <a:r>
              <a:rPr lang="nl-BE" dirty="0" err="1"/>
              <a:t>ACO’s</a:t>
            </a:r>
            <a:r>
              <a:rPr lang="nl-BE" dirty="0"/>
              <a:t> (buildings administrators) </a:t>
            </a:r>
            <a:r>
              <a:rPr lang="nl-BE" dirty="0" err="1"/>
              <a:t>to</a:t>
            </a:r>
            <a:r>
              <a:rPr lang="nl-BE" dirty="0"/>
              <a:t> </a:t>
            </a:r>
            <a:r>
              <a:rPr lang="nl-BE" dirty="0" err="1"/>
              <a:t>recover</a:t>
            </a:r>
            <a:r>
              <a:rPr lang="nl-BE" dirty="0"/>
              <a:t> </a:t>
            </a:r>
            <a:r>
              <a:rPr lang="nl-BE" dirty="0" err="1"/>
              <a:t>amounts</a:t>
            </a:r>
            <a:r>
              <a:rPr lang="nl-BE" dirty="0"/>
              <a:t> </a:t>
            </a:r>
            <a:r>
              <a:rPr lang="nl-BE" dirty="0" err="1"/>
              <a:t>due</a:t>
            </a:r>
            <a:r>
              <a:rPr lang="nl-BE" dirty="0"/>
              <a:t> </a:t>
            </a:r>
            <a:r>
              <a:rPr lang="nl-BE" dirty="0" err="1"/>
              <a:t>by</a:t>
            </a:r>
            <a:r>
              <a:rPr lang="nl-BE" dirty="0"/>
              <a:t> </a:t>
            </a:r>
            <a:r>
              <a:rPr lang="nl-BE" dirty="0" err="1"/>
              <a:t>the</a:t>
            </a:r>
            <a:r>
              <a:rPr lang="nl-BE" dirty="0"/>
              <a:t> ACO? </a:t>
            </a:r>
            <a:endParaRPr lang="LID4096" dirty="0"/>
          </a:p>
        </p:txBody>
      </p:sp>
    </p:spTree>
    <p:extLst>
      <p:ext uri="{BB962C8B-B14F-4D97-AF65-F5344CB8AC3E}">
        <p14:creationId xmlns:p14="http://schemas.microsoft.com/office/powerpoint/2010/main" val="76340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2034A1-D021-45C7-A800-3BAC629007EC}"/>
              </a:ext>
            </a:extLst>
          </p:cNvPr>
          <p:cNvSpPr>
            <a:spLocks noGrp="1"/>
          </p:cNvSpPr>
          <p:nvPr>
            <p:ph type="sldNum" sz="quarter" idx="12"/>
          </p:nvPr>
        </p:nvSpPr>
        <p:spPr/>
        <p:txBody>
          <a:bodyPr/>
          <a:lstStyle/>
          <a:p>
            <a:fld id="{F35D8031-C8E5-48F8-A3B6-81643B27A3AF}" type="slidenum">
              <a:rPr lang="nl-BE" smtClean="0"/>
              <a:pPr/>
              <a:t>8</a:t>
            </a:fld>
            <a:endParaRPr lang="nl-BE" dirty="0"/>
          </a:p>
        </p:txBody>
      </p:sp>
      <p:sp>
        <p:nvSpPr>
          <p:cNvPr id="4" name="Tijdelijke aanduiding voor inhoud 3">
            <a:extLst>
              <a:ext uri="{FF2B5EF4-FFF2-40B4-BE49-F238E27FC236}">
                <a16:creationId xmlns:a16="http://schemas.microsoft.com/office/drawing/2014/main" id="{16A18AC5-A1F5-47B2-9018-CF878592E3C1}"/>
              </a:ext>
            </a:extLst>
          </p:cNvPr>
          <p:cNvSpPr>
            <a:spLocks noGrp="1"/>
          </p:cNvSpPr>
          <p:nvPr>
            <p:ph idx="1"/>
          </p:nvPr>
        </p:nvSpPr>
        <p:spPr>
          <a:xfrm>
            <a:off x="683568" y="188640"/>
            <a:ext cx="7848872" cy="5589359"/>
          </a:xfrm>
        </p:spPr>
        <p:txBody>
          <a:bodyPr/>
          <a:lstStyle/>
          <a:p>
            <a:endParaRPr lang="en-US" sz="2400" dirty="0">
              <a:latin typeface="+mn-lt"/>
              <a:ea typeface="Calibri" panose="020F0502020204030204" pitchFamily="34" charset="0"/>
            </a:endParaRPr>
          </a:p>
          <a:p>
            <a:r>
              <a:rPr lang="en-US" sz="2400" dirty="0">
                <a:latin typeface="+mn-lt"/>
                <a:ea typeface="Calibri" panose="020F0502020204030204" pitchFamily="34" charset="0"/>
              </a:rPr>
              <a:t>“T</a:t>
            </a:r>
            <a:r>
              <a:rPr lang="en-US" sz="2400" dirty="0">
                <a:effectLst/>
                <a:latin typeface="+mn-lt"/>
                <a:ea typeface="Calibri" panose="020F0502020204030204" pitchFamily="34" charset="0"/>
                <a:cs typeface="Times New Roman" panose="02020603050405020304" pitchFamily="18" charset="0"/>
              </a:rPr>
              <a:t>he </a:t>
            </a:r>
            <a:r>
              <a:rPr lang="en-US" dirty="0">
                <a:effectLst/>
                <a:latin typeface="+mn-lt"/>
                <a:ea typeface="Calibri" panose="020F0502020204030204" pitchFamily="34" charset="0"/>
                <a:cs typeface="Times New Roman" panose="02020603050405020304" pitchFamily="18" charset="0"/>
              </a:rPr>
              <a:t>enforcement of decisions in which the association of co-owners is condemned, may be done on the assets of each co-owner in proportion to its share used for voting in accordance with Article 3.87(6), either in the first paragraph or in the second paragraph, as the case may be.”</a:t>
            </a:r>
            <a:r>
              <a:rPr lang="en-US" dirty="0">
                <a:latin typeface="+mn-lt"/>
                <a:ea typeface="Calibri" panose="020F0502020204030204" pitchFamily="34" charset="0"/>
              </a:rPr>
              <a:t> (Article 3.86, §4 CC).</a:t>
            </a:r>
          </a:p>
          <a:p>
            <a:endParaRPr lang="en-US" dirty="0">
              <a:latin typeface="+mn-lt"/>
              <a:ea typeface="Calibri" panose="020F0502020204030204" pitchFamily="34" charset="0"/>
            </a:endParaRPr>
          </a:p>
          <a:p>
            <a:r>
              <a:rPr lang="nl-BE" dirty="0"/>
              <a:t>General </a:t>
            </a:r>
            <a:r>
              <a:rPr lang="nl-BE" dirty="0" err="1"/>
              <a:t>assembly</a:t>
            </a:r>
            <a:r>
              <a:rPr lang="nl-BE" dirty="0"/>
              <a:t>: </a:t>
            </a:r>
            <a:r>
              <a:rPr lang="nl-BE" dirty="0" err="1"/>
              <a:t>only</a:t>
            </a:r>
            <a:r>
              <a:rPr lang="nl-BE" dirty="0"/>
              <a:t> </a:t>
            </a:r>
            <a:r>
              <a:rPr lang="nl-BE" dirty="0" err="1"/>
              <a:t>the</a:t>
            </a:r>
            <a:r>
              <a:rPr lang="nl-BE" dirty="0"/>
              <a:t> </a:t>
            </a:r>
            <a:r>
              <a:rPr lang="nl-BE" dirty="0" err="1"/>
              <a:t>owners</a:t>
            </a:r>
            <a:r>
              <a:rPr lang="nl-BE" dirty="0"/>
              <a:t> </a:t>
            </a:r>
            <a:r>
              <a:rPr lang="nl-BE" dirty="0" err="1"/>
              <a:t>who</a:t>
            </a:r>
            <a:r>
              <a:rPr lang="nl-BE" dirty="0"/>
              <a:t> </a:t>
            </a:r>
            <a:r>
              <a:rPr lang="nl-BE" dirty="0" err="1"/>
              <a:t>participate</a:t>
            </a:r>
            <a:r>
              <a:rPr lang="nl-BE" dirty="0"/>
              <a:t> in </a:t>
            </a:r>
            <a:r>
              <a:rPr lang="nl-BE" dirty="0" err="1"/>
              <a:t>the</a:t>
            </a:r>
            <a:r>
              <a:rPr lang="nl-BE" dirty="0"/>
              <a:t> financial </a:t>
            </a:r>
            <a:r>
              <a:rPr lang="nl-BE" dirty="0" err="1"/>
              <a:t>consequences</a:t>
            </a:r>
            <a:r>
              <a:rPr lang="nl-BE" dirty="0"/>
              <a:t> of a </a:t>
            </a:r>
            <a:r>
              <a:rPr lang="nl-BE" dirty="0" err="1"/>
              <a:t>decision</a:t>
            </a:r>
            <a:r>
              <a:rPr lang="nl-BE" dirty="0"/>
              <a:t>, </a:t>
            </a:r>
            <a:r>
              <a:rPr lang="nl-BE" dirty="0" err="1"/>
              <a:t>may</a:t>
            </a:r>
            <a:r>
              <a:rPr lang="nl-BE" dirty="0"/>
              <a:t> </a:t>
            </a:r>
            <a:r>
              <a:rPr lang="nl-BE" dirty="0" err="1"/>
              <a:t>participate</a:t>
            </a:r>
            <a:r>
              <a:rPr lang="nl-BE" dirty="0"/>
              <a:t> in </a:t>
            </a:r>
            <a:r>
              <a:rPr lang="nl-BE" dirty="0" err="1"/>
              <a:t>the</a:t>
            </a:r>
            <a:r>
              <a:rPr lang="nl-BE" dirty="0"/>
              <a:t> </a:t>
            </a:r>
            <a:r>
              <a:rPr lang="nl-BE" dirty="0" err="1"/>
              <a:t>decision</a:t>
            </a:r>
            <a:r>
              <a:rPr lang="nl-BE" dirty="0"/>
              <a:t>-making (“The </a:t>
            </a:r>
            <a:r>
              <a:rPr lang="nl-BE" dirty="0" err="1"/>
              <a:t>payors</a:t>
            </a:r>
            <a:r>
              <a:rPr lang="nl-BE" dirty="0"/>
              <a:t> </a:t>
            </a:r>
            <a:r>
              <a:rPr lang="nl-BE" dirty="0" err="1"/>
              <a:t>decide</a:t>
            </a:r>
            <a:r>
              <a:rPr lang="nl-BE" dirty="0"/>
              <a:t>”). </a:t>
            </a:r>
          </a:p>
          <a:p>
            <a:endParaRPr lang="en-US" dirty="0">
              <a:latin typeface="+mn-lt"/>
              <a:ea typeface="Calibri" panose="020F0502020204030204" pitchFamily="34" charset="0"/>
            </a:endParaRPr>
          </a:p>
          <a:p>
            <a:pPr marL="0" indent="0">
              <a:buNone/>
            </a:pPr>
            <a:endParaRPr lang="en-US" dirty="0">
              <a:latin typeface="+mn-lt"/>
              <a:ea typeface="Calibri" panose="020F0502020204030204" pitchFamily="34" charset="0"/>
            </a:endParaRPr>
          </a:p>
          <a:p>
            <a:endParaRPr lang="nl-BE" dirty="0"/>
          </a:p>
        </p:txBody>
      </p:sp>
    </p:spTree>
    <p:extLst>
      <p:ext uri="{BB962C8B-B14F-4D97-AF65-F5344CB8AC3E}">
        <p14:creationId xmlns:p14="http://schemas.microsoft.com/office/powerpoint/2010/main" val="78164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9FFD3-CFC8-47D2-9FD1-7DE1282F3492}"/>
              </a:ext>
            </a:extLst>
          </p:cNvPr>
          <p:cNvSpPr>
            <a:spLocks noGrp="1"/>
          </p:cNvSpPr>
          <p:nvPr>
            <p:ph type="title"/>
          </p:nvPr>
        </p:nvSpPr>
        <p:spPr/>
        <p:txBody>
          <a:bodyPr/>
          <a:lstStyle/>
          <a:p>
            <a:endParaRPr lang="nl-BE"/>
          </a:p>
        </p:txBody>
      </p:sp>
      <p:sp>
        <p:nvSpPr>
          <p:cNvPr id="3" name="Tijdelijke aanduiding voor dianummer 2">
            <a:extLst>
              <a:ext uri="{FF2B5EF4-FFF2-40B4-BE49-F238E27FC236}">
                <a16:creationId xmlns:a16="http://schemas.microsoft.com/office/drawing/2014/main" id="{E3D804C7-5B7D-4FAF-8A36-F11AB376832B}"/>
              </a:ext>
            </a:extLst>
          </p:cNvPr>
          <p:cNvSpPr>
            <a:spLocks noGrp="1"/>
          </p:cNvSpPr>
          <p:nvPr>
            <p:ph type="sldNum" sz="quarter" idx="12"/>
          </p:nvPr>
        </p:nvSpPr>
        <p:spPr/>
        <p:txBody>
          <a:bodyPr/>
          <a:lstStyle/>
          <a:p>
            <a:fld id="{F35D8031-C8E5-48F8-A3B6-81643B27A3AF}" type="slidenum">
              <a:rPr lang="nl-BE" smtClean="0"/>
              <a:pPr/>
              <a:t>9</a:t>
            </a:fld>
            <a:endParaRPr lang="nl-BE" dirty="0"/>
          </a:p>
        </p:txBody>
      </p:sp>
      <p:sp>
        <p:nvSpPr>
          <p:cNvPr id="4" name="Tijdelijke aanduiding voor inhoud 3">
            <a:extLst>
              <a:ext uri="{FF2B5EF4-FFF2-40B4-BE49-F238E27FC236}">
                <a16:creationId xmlns:a16="http://schemas.microsoft.com/office/drawing/2014/main" id="{41F289EF-D89C-48B7-B680-EA617A1E412D}"/>
              </a:ext>
            </a:extLst>
          </p:cNvPr>
          <p:cNvSpPr>
            <a:spLocks noGrp="1"/>
          </p:cNvSpPr>
          <p:nvPr>
            <p:ph idx="1"/>
          </p:nvPr>
        </p:nvSpPr>
        <p:spPr/>
        <p:txBody>
          <a:bodyPr/>
          <a:lstStyle/>
          <a:p>
            <a:r>
              <a:rPr lang="en-US" dirty="0">
                <a:latin typeface="+mn-lt"/>
                <a:ea typeface="Calibri" panose="020F0502020204030204" pitchFamily="34" charset="0"/>
                <a:cs typeface="Times New Roman" panose="02020603050405020304" pitchFamily="18" charset="0"/>
              </a:rPr>
              <a:t>Nuclear bomb: </a:t>
            </a:r>
            <a:r>
              <a:rPr lang="en-US" dirty="0">
                <a:effectLst/>
                <a:latin typeface="+mn-lt"/>
                <a:ea typeface="Calibri" panose="020F0502020204030204" pitchFamily="34" charset="0"/>
                <a:cs typeface="Times New Roman" panose="02020603050405020304" pitchFamily="18" charset="0"/>
              </a:rPr>
              <a:t>If the financial equilibrium of the co-ownership is seriously affected (…), the building manager or one or more co-owners owning at least one fifth of the shares in the common areas may bring the matter before the court to appoint one or more provisional administrators at the expense of the association of co-owners who, for the tasks assigned to them by the court, shall replace the bodies of the association of co-owners” (</a:t>
            </a:r>
            <a:r>
              <a:rPr lang="en-US" dirty="0">
                <a:latin typeface="+mn-lt"/>
                <a:ea typeface="Calibri" panose="020F0502020204030204" pitchFamily="34" charset="0"/>
                <a:cs typeface="Times New Roman" panose="02020603050405020304" pitchFamily="18" charset="0"/>
              </a:rPr>
              <a:t>Article 3.92, §2 CC).</a:t>
            </a:r>
            <a:endParaRPr lang="nl-BE" dirty="0">
              <a:effectLst/>
              <a:latin typeface="+mn-lt"/>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567237335"/>
      </p:ext>
    </p:extLst>
  </p:cSld>
  <p:clrMapOvr>
    <a:masterClrMapping/>
  </p:clrMapOvr>
</p:sld>
</file>

<file path=ppt/theme/theme1.xml><?xml version="1.0" encoding="utf-8"?>
<a:theme xmlns:a="http://schemas.openxmlformats.org/drawingml/2006/main" name="Corporate-KU Leuven-Liggend-Achtergrond Wit">
  <a:themeElements>
    <a:clrScheme name="KU Leuven Corporate">
      <a:dk1>
        <a:srgbClr val="00407A"/>
      </a:dk1>
      <a:lt1>
        <a:srgbClr val="FFFFFF"/>
      </a:lt1>
      <a:dk2>
        <a:srgbClr val="52BDEC"/>
      </a:dk2>
      <a:lt2>
        <a:srgbClr val="FFFFFF"/>
      </a:lt2>
      <a:accent1>
        <a:srgbClr val="00407A"/>
      </a:accent1>
      <a:accent2>
        <a:srgbClr val="1D8DB0"/>
      </a:accent2>
      <a:accent3>
        <a:srgbClr val="52BDEC"/>
      </a:accent3>
      <a:accent4>
        <a:srgbClr val="00407A"/>
      </a:accent4>
      <a:accent5>
        <a:srgbClr val="FF9E0F"/>
      </a:accent5>
      <a:accent6>
        <a:srgbClr val="FF4D00"/>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 Leuven Corporate">
      <a:dk1>
        <a:srgbClr val="00407A"/>
      </a:dk1>
      <a:lt1>
        <a:srgbClr val="FFFFFF"/>
      </a:lt1>
      <a:dk2>
        <a:srgbClr val="52BDEC"/>
      </a:dk2>
      <a:lt2>
        <a:srgbClr val="FFFFFF"/>
      </a:lt2>
      <a:accent1>
        <a:srgbClr val="00407A"/>
      </a:accent1>
      <a:accent2>
        <a:srgbClr val="1D8DB0"/>
      </a:accent2>
      <a:accent3>
        <a:srgbClr val="52BDEC"/>
      </a:accent3>
      <a:accent4>
        <a:srgbClr val="00407A"/>
      </a:accent4>
      <a:accent5>
        <a:srgbClr val="FF9E0F"/>
      </a:accent5>
      <a:accent6>
        <a:srgbClr val="FF4D00"/>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0</TotalTime>
  <Words>1028</Words>
  <Application>Microsoft Office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Times New Roman</vt:lpstr>
      <vt:lpstr>Corporate-KU Leuven-Liggend-Achtergrond Wit</vt:lpstr>
      <vt:lpstr>Corporate-KU Leuven-Liggend-Achtergrond Wit en Watermerk</vt:lpstr>
      <vt:lpstr>Belgian condominium law: how to enforce payment for tenement maintenance? </vt:lpstr>
      <vt:lpstr>Introduction</vt:lpstr>
      <vt:lpstr>PowerPoint Presentation</vt:lpstr>
      <vt:lpstr>How does Belgian law incentivize long term financial sanity of AOC’s? </vt:lpstr>
      <vt:lpstr>PowerPoint Presentation</vt:lpstr>
      <vt:lpstr>PowerPoint Presentation</vt:lpstr>
      <vt:lpstr>How does Belgian law further strengthen the possibilities of creditors of ACO’s (buildings administrators) to recover amounts due by the ACO? </vt:lpstr>
      <vt:lpstr>PowerPoint Presentation</vt:lpstr>
      <vt:lpstr>PowerPoint Presentation</vt:lpstr>
      <vt:lpstr>  How does Belgian law make the recovery of amounts due by owners more efficient? </vt:lpstr>
      <vt:lpstr>PowerPoint Presentation</vt:lpstr>
      <vt:lpstr>PowerPoint Presentation</vt:lpstr>
      <vt:lpstr>PowerPoint Presentation</vt:lpstr>
      <vt:lpstr>PowerPoint Presentation</vt:lpstr>
    </vt:vector>
  </TitlesOfParts>
  <Company>KULeuven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Val Pyataev</cp:lastModifiedBy>
  <cp:revision>78</cp:revision>
  <dcterms:created xsi:type="dcterms:W3CDTF">2012-07-10T07:57:57Z</dcterms:created>
  <dcterms:modified xsi:type="dcterms:W3CDTF">2022-10-28T13:25:29Z</dcterms:modified>
</cp:coreProperties>
</file>