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12"/>
  </p:notesMasterIdLst>
  <p:handoutMasterIdLst>
    <p:handoutMasterId r:id="rId13"/>
  </p:handoutMasterIdLst>
  <p:sldIdLst>
    <p:sldId id="256" r:id="rId2"/>
    <p:sldId id="359" r:id="rId3"/>
    <p:sldId id="360" r:id="rId4"/>
    <p:sldId id="370" r:id="rId5"/>
    <p:sldId id="371" r:id="rId6"/>
    <p:sldId id="372" r:id="rId7"/>
    <p:sldId id="364" r:id="rId8"/>
    <p:sldId id="365" r:id="rId9"/>
    <p:sldId id="373" r:id="rId10"/>
    <p:sldId id="369" r:id="rId11"/>
  </p:sldIdLst>
  <p:sldSz cx="9144000" cy="6858000" type="screen4x3"/>
  <p:notesSz cx="6669088" cy="98726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2AF432-1992-4C05-B829-A9D4049A8C7B}" v="230" dt="2024-05-08T13:41:44.3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79190" autoAdjust="0"/>
  </p:normalViewPr>
  <p:slideViewPr>
    <p:cSldViewPr>
      <p:cViewPr varScale="1">
        <p:scale>
          <a:sx n="55" d="100"/>
          <a:sy n="55" d="100"/>
        </p:scale>
        <p:origin x="1286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938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7607" y="0"/>
            <a:ext cx="2889938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F370015-4E5C-4435-84C5-165D6C9DB8C4}" type="datetimeFigureOut">
              <a:rPr lang="en-US"/>
              <a:pPr/>
              <a:t>6/4/2024</a:t>
            </a:fld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7316"/>
            <a:ext cx="2889938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7607" y="9377316"/>
            <a:ext cx="2889938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BC861B6-D7E3-4956-B705-4E46621CED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6812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27F774-A2B2-4922-B053-CDFA1A7CB4AA}" type="datetimeFigureOut">
              <a:rPr lang="en-GB" smtClean="0"/>
              <a:pPr/>
              <a:t>04/06/2024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22DDF-72F7-4101-9A92-1E7471382FB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3153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022DDF-72F7-4101-9A92-1E7471382FB8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7284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1A5149-22F9-4166-9C3E-32EA4D3CCC5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770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2F39B-04E5-4334-ADB1-3B88523135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948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B7BD27-0B39-4B45-84B4-89985F622A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69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D4C18D-57A4-4B62-B01A-B70D0386A8B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28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B846B-878F-4E26-91B6-DF4D9411698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22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B4EA65-431A-459D-A744-414F80ED114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800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5FE9C9-EA0D-437D-810B-4E9D3AB4124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938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69CC97-0527-43A6-99BC-03FA8593D94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644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EC19CD-E0DA-48AA-A58E-484222FD091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276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5D6705-D54B-4540-8433-32BC73CC7D4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050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FEB25A-A2EB-4DAA-9CCC-57A23D5913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252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F503B5B-E1E5-43B8-93E1-656E64EC6B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33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1855465"/>
            <a:ext cx="8568952" cy="1933575"/>
          </a:xfrm>
        </p:spPr>
        <p:txBody>
          <a:bodyPr>
            <a:normAutofit/>
          </a:bodyPr>
          <a:lstStyle/>
          <a:p>
            <a:r>
              <a:rPr lang="en-GB" dirty="0"/>
              <a:t>Discussion Paper on Tenement law: compulsory owners’ associations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648" y="4153272"/>
            <a:ext cx="7054552" cy="1003920"/>
          </a:xfrm>
        </p:spPr>
        <p:txBody>
          <a:bodyPr/>
          <a:lstStyle/>
          <a:p>
            <a:pPr eaLnBrk="1" hangingPunct="1"/>
            <a:r>
              <a:rPr lang="en-GB" dirty="0"/>
              <a:t>Professor Frankie McCarthy</a:t>
            </a:r>
          </a:p>
          <a:p>
            <a:pPr eaLnBrk="1" hangingPunct="1"/>
            <a:r>
              <a:rPr lang="en-GB" dirty="0"/>
              <a:t>frankie.mccarthy@scotlawcom.gov.uk</a:t>
            </a:r>
            <a:endParaRPr lang="en-US" dirty="0"/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E839B1AD-8E92-4693-B9A4-B184A0AA8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841" y="970818"/>
            <a:ext cx="3806309" cy="140506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Question mark on green pastel background">
            <a:extLst>
              <a:ext uri="{FF2B5EF4-FFF2-40B4-BE49-F238E27FC236}">
                <a16:creationId xmlns:a16="http://schemas.microsoft.com/office/drawing/2014/main" id="{6F53D073-942C-33FC-83DD-E6B5860812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9143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6E575B-466B-210C-DE5A-61261984C94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2960" y="325550"/>
            <a:ext cx="75438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sz="4500">
                <a:solidFill>
                  <a:srgbClr val="FFFFFF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380430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Floorplan on a table">
            <a:extLst>
              <a:ext uri="{FF2B5EF4-FFF2-40B4-BE49-F238E27FC236}">
                <a16:creationId xmlns:a16="http://schemas.microsoft.com/office/drawing/2014/main" id="{40055ADB-9F49-186C-651E-BA163B7AE0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462" r="20826" b="-1"/>
          <a:stretch/>
        </p:blipFill>
        <p:spPr>
          <a:xfrm>
            <a:off x="20" y="-2"/>
            <a:ext cx="4057627" cy="6858002"/>
          </a:xfrm>
          <a:prstGeom prst="rect">
            <a:avLst/>
          </a:prstGeom>
        </p:spPr>
      </p:pic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7647" y="-1"/>
            <a:ext cx="508635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CE591C-939C-07A1-3ED3-8B14CD409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487" y="405685"/>
            <a:ext cx="4098726" cy="1559301"/>
          </a:xfrm>
        </p:spPr>
        <p:txBody>
          <a:bodyPr>
            <a:normAutofit/>
          </a:bodyPr>
          <a:lstStyle/>
          <a:p>
            <a:r>
              <a:rPr lang="en-GB" sz="3500"/>
              <a:t>Why this project?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E12E7-D622-124D-287D-B4DF30AF2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6487" y="2743200"/>
            <a:ext cx="3935505" cy="3496878"/>
          </a:xfrm>
        </p:spPr>
        <p:txBody>
          <a:bodyPr anchor="ctr">
            <a:normAutofit/>
          </a:bodyPr>
          <a:lstStyle/>
          <a:p>
            <a:r>
              <a:rPr lang="en-GB" sz="1700" dirty="0"/>
              <a:t>Declining condition of tenement stock</a:t>
            </a:r>
          </a:p>
          <a:p>
            <a:r>
              <a:rPr lang="en-GB" sz="1700" dirty="0"/>
              <a:t>Scottish Parliament Working Group on Tenement Maintenance</a:t>
            </a:r>
          </a:p>
          <a:p>
            <a:r>
              <a:rPr lang="en-GB" sz="1700" dirty="0"/>
              <a:t>Owners’ associations</a:t>
            </a:r>
          </a:p>
          <a:p>
            <a:pPr lvl="1"/>
            <a:r>
              <a:rPr lang="en-GB" sz="1700" dirty="0"/>
              <a:t>Legal personality</a:t>
            </a:r>
          </a:p>
          <a:p>
            <a:pPr lvl="1"/>
            <a:r>
              <a:rPr lang="en-GB" sz="1700" dirty="0"/>
              <a:t>Owners as members</a:t>
            </a:r>
          </a:p>
          <a:p>
            <a:pPr lvl="1"/>
            <a:r>
              <a:rPr lang="en-GB" sz="1700" dirty="0"/>
              <a:t>Annual budget and service charge</a:t>
            </a:r>
          </a:p>
          <a:p>
            <a:pPr lvl="1"/>
            <a:r>
              <a:rPr lang="en-GB" sz="1700" dirty="0"/>
              <a:t>Manager</a:t>
            </a:r>
          </a:p>
          <a:p>
            <a:r>
              <a:rPr lang="en-GB" sz="1700" dirty="0"/>
              <a:t>SLC project: how to implement?</a:t>
            </a:r>
          </a:p>
          <a:p>
            <a:r>
              <a:rPr lang="en-GB" sz="1700" dirty="0"/>
              <a:t>Consultation open until 1</a:t>
            </a:r>
            <a:r>
              <a:rPr lang="en-GB" sz="1700" baseline="30000" dirty="0"/>
              <a:t>st</a:t>
            </a:r>
            <a:r>
              <a:rPr lang="en-GB" sz="1700" dirty="0"/>
              <a:t> August 2024</a:t>
            </a:r>
          </a:p>
        </p:txBody>
      </p:sp>
    </p:spTree>
    <p:extLst>
      <p:ext uri="{BB962C8B-B14F-4D97-AF65-F5344CB8AC3E}">
        <p14:creationId xmlns:p14="http://schemas.microsoft.com/office/powerpoint/2010/main" val="24758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3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391835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E07910-F89C-F0CE-F3C5-A11233ED5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352" y="350196"/>
            <a:ext cx="3485178" cy="1624520"/>
          </a:xfrm>
        </p:spPr>
        <p:txBody>
          <a:bodyPr anchor="ctr">
            <a:normAutofit/>
          </a:bodyPr>
          <a:lstStyle/>
          <a:p>
            <a:r>
              <a:rPr lang="en-GB" sz="3500" dirty="0"/>
              <a:t>Policy 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8B160-BAC6-C2CC-19A6-25C05B613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351" y="2743200"/>
            <a:ext cx="3485179" cy="3613149"/>
          </a:xfrm>
        </p:spPr>
        <p:txBody>
          <a:bodyPr anchor="ctr">
            <a:normAutofit/>
          </a:bodyPr>
          <a:lstStyle/>
          <a:p>
            <a:r>
              <a:rPr lang="en-GB" sz="1700" dirty="0"/>
              <a:t>Increased regulation of homeownership</a:t>
            </a:r>
          </a:p>
          <a:p>
            <a:pPr lvl="1"/>
            <a:r>
              <a:rPr lang="en-GB" sz="1700" dirty="0"/>
              <a:t>Housing in declining condition</a:t>
            </a:r>
          </a:p>
          <a:p>
            <a:pPr lvl="1"/>
            <a:r>
              <a:rPr lang="en-GB" sz="1700" dirty="0"/>
              <a:t>Housing shortages</a:t>
            </a:r>
          </a:p>
          <a:p>
            <a:pPr lvl="1"/>
            <a:r>
              <a:rPr lang="en-GB" sz="1700" dirty="0"/>
              <a:t>Fuel poverty/climate emergency</a:t>
            </a:r>
          </a:p>
          <a:p>
            <a:r>
              <a:rPr lang="en-GB" sz="1700" dirty="0"/>
              <a:t>Heat in Buildings legislation</a:t>
            </a:r>
          </a:p>
          <a:p>
            <a:r>
              <a:rPr lang="en-GB" sz="1700" dirty="0"/>
              <a:t>Tenure-neutral housing standard</a:t>
            </a:r>
          </a:p>
          <a:p>
            <a:endParaRPr lang="en-GB" sz="1700" dirty="0"/>
          </a:p>
        </p:txBody>
      </p:sp>
      <p:pic>
        <p:nvPicPr>
          <p:cNvPr id="5" name="Picture 4" descr="White puzzle with one red piece">
            <a:extLst>
              <a:ext uri="{FF2B5EF4-FFF2-40B4-BE49-F238E27FC236}">
                <a16:creationId xmlns:a16="http://schemas.microsoft.com/office/drawing/2014/main" id="{3A07D39E-72B4-AFFD-512C-20F2339CB4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031" r="30427"/>
          <a:stretch/>
        </p:blipFill>
        <p:spPr>
          <a:xfrm>
            <a:off x="4572000" y="1"/>
            <a:ext cx="45771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068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Rolls of blueprints">
            <a:extLst>
              <a:ext uri="{FF2B5EF4-FFF2-40B4-BE49-F238E27FC236}">
                <a16:creationId xmlns:a16="http://schemas.microsoft.com/office/drawing/2014/main" id="{D23E5B92-94E4-C3EE-3B0F-3EBAA82B0C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507" r="-2" b="-2"/>
          <a:stretch/>
        </p:blipFill>
        <p:spPr>
          <a:xfrm>
            <a:off x="20" y="-2"/>
            <a:ext cx="4057627" cy="68580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7B62F0-0E6C-2B57-5D46-C11C112E6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487" y="405685"/>
            <a:ext cx="4098726" cy="1559301"/>
          </a:xfrm>
        </p:spPr>
        <p:txBody>
          <a:bodyPr>
            <a:normAutofit/>
          </a:bodyPr>
          <a:lstStyle/>
          <a:p>
            <a:r>
              <a:rPr lang="en-GB" sz="3500" dirty="0"/>
              <a:t>Framework of current law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5AABD-17A5-CFC8-97BB-3BABCE00C0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6487" y="2348880"/>
            <a:ext cx="4305993" cy="4000934"/>
          </a:xfrm>
        </p:spPr>
        <p:txBody>
          <a:bodyPr anchor="ctr">
            <a:noAutofit/>
          </a:bodyPr>
          <a:lstStyle/>
          <a:p>
            <a:r>
              <a:rPr lang="en-GB" sz="1700" dirty="0"/>
              <a:t>Tenements (Scotland) Act 2004</a:t>
            </a:r>
          </a:p>
          <a:p>
            <a:pPr marL="0" indent="0">
              <a:buNone/>
            </a:pPr>
            <a:endParaRPr lang="en-GB" sz="1700" dirty="0"/>
          </a:p>
          <a:p>
            <a:r>
              <a:rPr lang="en-GB" sz="1700" dirty="0"/>
              <a:t>Main body of Act</a:t>
            </a:r>
          </a:p>
          <a:p>
            <a:pPr lvl="1"/>
            <a:r>
              <a:rPr lang="en-GB" sz="1700" dirty="0"/>
              <a:t>Default rules of ownership of parts of tenements</a:t>
            </a:r>
          </a:p>
          <a:p>
            <a:pPr lvl="1"/>
            <a:r>
              <a:rPr lang="en-GB" sz="1700" dirty="0"/>
              <a:t>Right to apply to court to resolve disputes</a:t>
            </a:r>
          </a:p>
          <a:p>
            <a:pPr lvl="1"/>
            <a:r>
              <a:rPr lang="en-GB" sz="1700" dirty="0"/>
              <a:t>Duties re maintenance </a:t>
            </a:r>
          </a:p>
          <a:p>
            <a:pPr lvl="1"/>
            <a:r>
              <a:rPr lang="en-GB" sz="1700" dirty="0"/>
              <a:t>Duties to insure, to provide access, to allow installation of pipes etc</a:t>
            </a:r>
          </a:p>
          <a:p>
            <a:pPr lvl="1"/>
            <a:r>
              <a:rPr lang="en-GB" sz="1700" dirty="0"/>
              <a:t>Demolition and abandonment</a:t>
            </a:r>
          </a:p>
          <a:p>
            <a:endParaRPr lang="en-GB" sz="1700" dirty="0"/>
          </a:p>
          <a:p>
            <a:r>
              <a:rPr lang="en-GB" sz="1700" dirty="0"/>
              <a:t>Schedule 1: Tenement Management Scheme</a:t>
            </a:r>
          </a:p>
        </p:txBody>
      </p:sp>
    </p:spTree>
    <p:extLst>
      <p:ext uri="{BB962C8B-B14F-4D97-AF65-F5344CB8AC3E}">
        <p14:creationId xmlns:p14="http://schemas.microsoft.com/office/powerpoint/2010/main" val="160673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F3167-F4CA-6A50-AA5E-90E3A044B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352" y="350196"/>
            <a:ext cx="3485178" cy="1624520"/>
          </a:xfrm>
        </p:spPr>
        <p:txBody>
          <a:bodyPr anchor="ctr">
            <a:normAutofit/>
          </a:bodyPr>
          <a:lstStyle/>
          <a:p>
            <a:r>
              <a:rPr lang="en-GB" sz="3200"/>
              <a:t>Future framework: mandatory elements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1F367-4A56-DB6F-2E12-A7AFF774A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3" y="1844824"/>
            <a:ext cx="4248472" cy="4968552"/>
          </a:xfrm>
        </p:spPr>
        <p:txBody>
          <a:bodyPr anchor="ctr">
            <a:noAutofit/>
          </a:bodyPr>
          <a:lstStyle/>
          <a:p>
            <a:r>
              <a:rPr lang="en-GB" sz="1800" dirty="0"/>
              <a:t>Creation of OA for every tenement</a:t>
            </a:r>
          </a:p>
          <a:p>
            <a:r>
              <a:rPr lang="en-GB" sz="1800" dirty="0"/>
              <a:t>Flat owners become members</a:t>
            </a:r>
          </a:p>
          <a:p>
            <a:pPr marL="0" indent="0">
              <a:buNone/>
            </a:pPr>
            <a:endParaRPr lang="en-GB" sz="1800" dirty="0"/>
          </a:p>
          <a:p>
            <a:r>
              <a:rPr lang="en-GB" sz="1800" dirty="0"/>
              <a:t>Mandatory duties on OA</a:t>
            </a:r>
          </a:p>
          <a:p>
            <a:pPr lvl="1"/>
            <a:r>
              <a:rPr lang="en-GB" dirty="0"/>
              <a:t>Appointment of manager</a:t>
            </a:r>
          </a:p>
          <a:p>
            <a:pPr lvl="1"/>
            <a:r>
              <a:rPr lang="en-GB" dirty="0"/>
              <a:t>Annual meeting</a:t>
            </a:r>
          </a:p>
          <a:p>
            <a:pPr lvl="1"/>
            <a:r>
              <a:rPr lang="en-GB" dirty="0"/>
              <a:t>Annual budget</a:t>
            </a:r>
          </a:p>
          <a:p>
            <a:pPr lvl="1"/>
            <a:r>
              <a:rPr lang="en-GB" dirty="0"/>
              <a:t>[Registration requirement]</a:t>
            </a:r>
          </a:p>
          <a:p>
            <a:pPr marL="342900" lvl="1" indent="0">
              <a:buNone/>
            </a:pPr>
            <a:endParaRPr lang="en-GB" dirty="0"/>
          </a:p>
          <a:p>
            <a:r>
              <a:rPr lang="en-GB" sz="1800" dirty="0"/>
              <a:t>Enforcement of mandatory duties</a:t>
            </a:r>
          </a:p>
          <a:p>
            <a:pPr lvl="1"/>
            <a:r>
              <a:rPr lang="en-GB" dirty="0"/>
              <a:t>Court-appointed remedial manager</a:t>
            </a:r>
          </a:p>
          <a:p>
            <a:pPr lvl="1"/>
            <a:r>
              <a:rPr lang="en-GB" dirty="0"/>
              <a:t>Who can apply to court?</a:t>
            </a:r>
          </a:p>
          <a:p>
            <a:pPr lvl="1"/>
            <a:r>
              <a:rPr lang="en-GB" dirty="0"/>
              <a:t>Local authority as remedial manager of last resort</a:t>
            </a:r>
          </a:p>
        </p:txBody>
      </p:sp>
      <p:pic>
        <p:nvPicPr>
          <p:cNvPr id="8" name="Picture 7" descr="Greyscale scaffolding bars">
            <a:extLst>
              <a:ext uri="{FF2B5EF4-FFF2-40B4-BE49-F238E27FC236}">
                <a16:creationId xmlns:a16="http://schemas.microsoft.com/office/drawing/2014/main" id="{B8B2BB84-4761-625F-2214-215DA5EB3CD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0" r="33140" b="-2"/>
          <a:stretch/>
        </p:blipFill>
        <p:spPr>
          <a:xfrm>
            <a:off x="4572000" y="1"/>
            <a:ext cx="45771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11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B62F0-0E6C-2B57-5D46-C11C112E6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2556" y="762001"/>
            <a:ext cx="3117384" cy="1708244"/>
          </a:xfrm>
        </p:spPr>
        <p:txBody>
          <a:bodyPr anchor="ctr">
            <a:normAutofit/>
          </a:bodyPr>
          <a:lstStyle/>
          <a:p>
            <a:r>
              <a:rPr lang="en-GB" sz="3200"/>
              <a:t>Future framework: default elements</a:t>
            </a:r>
          </a:p>
        </p:txBody>
      </p:sp>
      <p:pic>
        <p:nvPicPr>
          <p:cNvPr id="5" name="Picture 4" descr="People with child on playground">
            <a:extLst>
              <a:ext uri="{FF2B5EF4-FFF2-40B4-BE49-F238E27FC236}">
                <a16:creationId xmlns:a16="http://schemas.microsoft.com/office/drawing/2014/main" id="{62717660-28C2-A8C4-D4B4-484CDD2DC8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5" r="37874" b="-2"/>
          <a:stretch/>
        </p:blipFill>
        <p:spPr>
          <a:xfrm>
            <a:off x="20" y="-2"/>
            <a:ext cx="4571980" cy="685800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5AABD-17A5-CFC8-97BB-3BABCE00C0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2556" y="2636912"/>
            <a:ext cx="3117384" cy="3769835"/>
          </a:xfrm>
        </p:spPr>
        <p:txBody>
          <a:bodyPr anchor="ctr">
            <a:noAutofit/>
          </a:bodyPr>
          <a:lstStyle/>
          <a:p>
            <a:r>
              <a:rPr lang="en-GB" sz="1700" dirty="0"/>
              <a:t>Owners’ Association Scheme (OAS) to replace TMS</a:t>
            </a:r>
          </a:p>
          <a:p>
            <a:pPr marL="0" indent="0">
              <a:buNone/>
            </a:pPr>
            <a:endParaRPr lang="en-GB" sz="1700" dirty="0"/>
          </a:p>
          <a:p>
            <a:r>
              <a:rPr lang="en-GB" sz="1700" dirty="0"/>
              <a:t>Why not mandatory?</a:t>
            </a:r>
          </a:p>
          <a:p>
            <a:pPr lvl="1"/>
            <a:r>
              <a:rPr lang="en-GB" sz="1700" dirty="0"/>
              <a:t>A1P1 and freedom to choose</a:t>
            </a:r>
          </a:p>
          <a:p>
            <a:pPr lvl="1"/>
            <a:r>
              <a:rPr lang="en-GB" sz="1700" dirty="0"/>
              <a:t>Pragmatic arguments</a:t>
            </a:r>
          </a:p>
          <a:p>
            <a:pPr marL="342900" lvl="1" indent="0">
              <a:buNone/>
            </a:pPr>
            <a:endParaRPr lang="en-GB" sz="1700" dirty="0"/>
          </a:p>
          <a:p>
            <a:r>
              <a:rPr lang="en-GB" sz="1700" dirty="0"/>
              <a:t>Standardising the drafting of title conditions</a:t>
            </a:r>
          </a:p>
          <a:p>
            <a:pPr lvl="1"/>
            <a:r>
              <a:rPr lang="en-GB" sz="1700" dirty="0"/>
              <a:t>Requirements for conditions created post-OA legislation</a:t>
            </a:r>
          </a:p>
          <a:p>
            <a:pPr lvl="1"/>
            <a:r>
              <a:rPr lang="en-GB" sz="1700" dirty="0"/>
              <a:t>Requirements for existing conditions?</a:t>
            </a:r>
          </a:p>
        </p:txBody>
      </p:sp>
    </p:spTree>
    <p:extLst>
      <p:ext uri="{BB962C8B-B14F-4D97-AF65-F5344CB8AC3E}">
        <p14:creationId xmlns:p14="http://schemas.microsoft.com/office/powerpoint/2010/main" val="31018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F3167-F4CA-6A50-AA5E-90E3A044B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861" y="3736484"/>
            <a:ext cx="2468166" cy="2452687"/>
          </a:xfrm>
        </p:spPr>
        <p:txBody>
          <a:bodyPr anchor="ctr">
            <a:normAutofit/>
          </a:bodyPr>
          <a:lstStyle/>
          <a:p>
            <a:r>
              <a:rPr lang="en-GB" sz="3100" dirty="0"/>
              <a:t>Applying the framework</a:t>
            </a:r>
          </a:p>
        </p:txBody>
      </p:sp>
      <p:pic>
        <p:nvPicPr>
          <p:cNvPr id="5" name="Picture 4" descr="Figures of houses in different position and sizes">
            <a:extLst>
              <a:ext uri="{FF2B5EF4-FFF2-40B4-BE49-F238E27FC236}">
                <a16:creationId xmlns:a16="http://schemas.microsoft.com/office/drawing/2014/main" id="{80C09550-4006-15B7-6594-26D41C0848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612" b="20246"/>
          <a:stretch/>
        </p:blipFill>
        <p:spPr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1F367-4A56-DB6F-2E12-A7AFF774A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7986" y="4000649"/>
            <a:ext cx="5614060" cy="2452687"/>
          </a:xfrm>
        </p:spPr>
        <p:txBody>
          <a:bodyPr anchor="ctr">
            <a:normAutofit/>
          </a:bodyPr>
          <a:lstStyle/>
          <a:p>
            <a:pPr marL="342900" lvl="1" indent="0">
              <a:buNone/>
            </a:pPr>
            <a:endParaRPr lang="en-GB" sz="1600" dirty="0"/>
          </a:p>
          <a:p>
            <a:r>
              <a:rPr lang="en-GB" sz="1800" dirty="0"/>
              <a:t>Which tenements should the legislation apply to?</a:t>
            </a:r>
          </a:p>
          <a:p>
            <a:pPr lvl="1"/>
            <a:r>
              <a:rPr lang="en-GB" dirty="0"/>
              <a:t>Problems with disapplying the regime from certain tenement types</a:t>
            </a:r>
          </a:p>
          <a:p>
            <a:pPr lvl="1"/>
            <a:r>
              <a:rPr lang="en-GB" dirty="0"/>
              <a:t>Small tenements</a:t>
            </a:r>
          </a:p>
          <a:p>
            <a:pPr lvl="1"/>
            <a:r>
              <a:rPr lang="en-GB" dirty="0"/>
              <a:t>Tenements where all flats are in single ownership</a:t>
            </a:r>
          </a:p>
          <a:p>
            <a:pPr lvl="1"/>
            <a:r>
              <a:rPr lang="en-GB" dirty="0"/>
              <a:t>Tenements managed as part of a wider development</a:t>
            </a:r>
          </a:p>
          <a:p>
            <a:pPr lvl="1"/>
            <a:r>
              <a:rPr lang="en-GB" dirty="0"/>
              <a:t>Tenements subject to a DMS</a:t>
            </a:r>
          </a:p>
          <a:p>
            <a:endParaRPr lang="en-GB" sz="1600" dirty="0"/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860505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F3167-F4CA-6A50-AA5E-90E3A044B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138036"/>
            <a:ext cx="3064248" cy="1402470"/>
          </a:xfrm>
        </p:spPr>
        <p:txBody>
          <a:bodyPr anchor="t">
            <a:normAutofit/>
          </a:bodyPr>
          <a:lstStyle/>
          <a:p>
            <a:r>
              <a:rPr lang="en-GB" sz="2800"/>
              <a:t>The Owners’ Association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8855" y="871146"/>
            <a:ext cx="552704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1F367-4A56-DB6F-2E12-A7AFF774A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2551176"/>
            <a:ext cx="3064248" cy="3591207"/>
          </a:xfrm>
        </p:spPr>
        <p:txBody>
          <a:bodyPr>
            <a:normAutofit/>
          </a:bodyPr>
          <a:lstStyle/>
          <a:p>
            <a:r>
              <a:rPr lang="en-GB" sz="1700" dirty="0"/>
              <a:t>Which type of legal person?</a:t>
            </a:r>
          </a:p>
          <a:p>
            <a:pPr marL="0" indent="0">
              <a:buNone/>
            </a:pPr>
            <a:endParaRPr lang="en-GB" sz="1700" dirty="0"/>
          </a:p>
          <a:p>
            <a:r>
              <a:rPr lang="en-GB" sz="1700" dirty="0"/>
              <a:t>Which should be members?</a:t>
            </a:r>
          </a:p>
          <a:p>
            <a:pPr marL="0" indent="0">
              <a:buNone/>
            </a:pPr>
            <a:endParaRPr lang="en-GB" sz="1700" dirty="0"/>
          </a:p>
          <a:p>
            <a:r>
              <a:rPr lang="en-GB" sz="1700" dirty="0"/>
              <a:t>General administration</a:t>
            </a:r>
          </a:p>
          <a:p>
            <a:pPr lvl="1"/>
            <a:r>
              <a:rPr lang="en-GB" sz="1700" dirty="0"/>
              <a:t>Members names and contact details</a:t>
            </a:r>
          </a:p>
          <a:p>
            <a:pPr lvl="1"/>
            <a:r>
              <a:rPr lang="en-GB" sz="1700" dirty="0"/>
              <a:t>Signing and sending</a:t>
            </a:r>
          </a:p>
          <a:p>
            <a:endParaRPr lang="en-GB" sz="1700" dirty="0"/>
          </a:p>
        </p:txBody>
      </p:sp>
      <p:pic>
        <p:nvPicPr>
          <p:cNvPr id="13" name="Picture 12" descr="A group of multi coloured wooden stick figures">
            <a:extLst>
              <a:ext uri="{FF2B5EF4-FFF2-40B4-BE49-F238E27FC236}">
                <a16:creationId xmlns:a16="http://schemas.microsoft.com/office/drawing/2014/main" id="{CFB7E5C4-1143-A76B-C8D0-6AFC4EC41B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66" r="32297"/>
          <a:stretch/>
        </p:blipFill>
        <p:spPr>
          <a:xfrm>
            <a:off x="4238244" y="10"/>
            <a:ext cx="4905756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841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F3167-F4CA-6A50-AA5E-90E3A044B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2556" y="762001"/>
            <a:ext cx="3117384" cy="1708244"/>
          </a:xfrm>
        </p:spPr>
        <p:txBody>
          <a:bodyPr anchor="ctr">
            <a:normAutofit/>
          </a:bodyPr>
          <a:lstStyle/>
          <a:p>
            <a:r>
              <a:rPr lang="en-GB" sz="3500" dirty="0"/>
              <a:t>The OAS:</a:t>
            </a:r>
          </a:p>
        </p:txBody>
      </p:sp>
      <p:pic>
        <p:nvPicPr>
          <p:cNvPr id="10" name="Picture 9" descr="Wooden blocks stacked to create a bar graph">
            <a:extLst>
              <a:ext uri="{FF2B5EF4-FFF2-40B4-BE49-F238E27FC236}">
                <a16:creationId xmlns:a16="http://schemas.microsoft.com/office/drawing/2014/main" id="{BF4D5137-8F03-462F-5FA8-4C982353F3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876" r="21624" b="-2"/>
          <a:stretch/>
        </p:blipFill>
        <p:spPr>
          <a:xfrm>
            <a:off x="20" y="-2"/>
            <a:ext cx="4571980" cy="685800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1F367-4A56-DB6F-2E12-A7AFF774A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2556" y="2708920"/>
            <a:ext cx="3357876" cy="4199115"/>
          </a:xfrm>
        </p:spPr>
        <p:txBody>
          <a:bodyPr anchor="ctr">
            <a:noAutofit/>
          </a:bodyPr>
          <a:lstStyle/>
          <a:p>
            <a:r>
              <a:rPr lang="en-GB" sz="1700" dirty="0"/>
              <a:t>Function and powers of the OA</a:t>
            </a:r>
          </a:p>
          <a:p>
            <a:endParaRPr lang="en-GB" sz="1700" dirty="0"/>
          </a:p>
          <a:p>
            <a:r>
              <a:rPr lang="en-GB" sz="1700" dirty="0"/>
              <a:t>Decision making by members</a:t>
            </a:r>
          </a:p>
          <a:p>
            <a:endParaRPr lang="en-GB" sz="1700" dirty="0"/>
          </a:p>
          <a:p>
            <a:r>
              <a:rPr lang="en-GB" sz="1700" dirty="0"/>
              <a:t>Manager role and responsibilities</a:t>
            </a:r>
          </a:p>
          <a:p>
            <a:pPr marL="342900" lvl="1" indent="0">
              <a:buNone/>
            </a:pPr>
            <a:endParaRPr lang="en-GB" sz="1700" dirty="0"/>
          </a:p>
          <a:p>
            <a:r>
              <a:rPr lang="en-GB" sz="1700" dirty="0"/>
              <a:t>Liability for costs</a:t>
            </a:r>
          </a:p>
          <a:p>
            <a:pPr marL="0" indent="0">
              <a:buNone/>
            </a:pPr>
            <a:endParaRPr lang="en-GB" sz="1700" dirty="0"/>
          </a:p>
          <a:p>
            <a:r>
              <a:rPr lang="en-GB" sz="1700" dirty="0"/>
              <a:t>Enforcement</a:t>
            </a:r>
          </a:p>
          <a:p>
            <a:pPr lvl="1"/>
            <a:r>
              <a:rPr lang="en-GB" sz="1700" dirty="0"/>
              <a:t>Disputes for FTT?</a:t>
            </a:r>
          </a:p>
          <a:p>
            <a:pPr lvl="1"/>
            <a:r>
              <a:rPr lang="en-GB" sz="1700" dirty="0"/>
              <a:t>Court approval for annual budget?</a:t>
            </a:r>
          </a:p>
          <a:p>
            <a:pPr lvl="1"/>
            <a:r>
              <a:rPr lang="en-GB" sz="1700" dirty="0"/>
              <a:t>Tenement-restricted land attachment?</a:t>
            </a:r>
          </a:p>
          <a:p>
            <a:endParaRPr lang="en-GB" sz="1700" dirty="0"/>
          </a:p>
          <a:p>
            <a:endParaRPr lang="en-GB" sz="1700" dirty="0"/>
          </a:p>
        </p:txBody>
      </p:sp>
    </p:spTree>
    <p:extLst>
      <p:ext uri="{BB962C8B-B14F-4D97-AF65-F5344CB8AC3E}">
        <p14:creationId xmlns:p14="http://schemas.microsoft.com/office/powerpoint/2010/main" val="187158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892</TotalTime>
  <Words>345</Words>
  <Application>Microsoft Office PowerPoint</Application>
  <PresentationFormat>On-screen Show (4:3)</PresentationFormat>
  <Paragraphs>86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Discussion Paper on Tenement law: compulsory owners’ associations</vt:lpstr>
      <vt:lpstr>Why this project?</vt:lpstr>
      <vt:lpstr>Policy context</vt:lpstr>
      <vt:lpstr>Framework of current law</vt:lpstr>
      <vt:lpstr>Future framework: mandatory elements</vt:lpstr>
      <vt:lpstr>Future framework: default elements</vt:lpstr>
      <vt:lpstr>Applying the framework</vt:lpstr>
      <vt:lpstr>The Owners’ Association</vt:lpstr>
      <vt:lpstr>The OAS: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rights issues in tenement law reform</dc:title>
  <dc:creator>Frankie McCarthy</dc:creator>
  <cp:lastModifiedBy>Wilma Campbell</cp:lastModifiedBy>
  <cp:revision>22</cp:revision>
  <dcterms:created xsi:type="dcterms:W3CDTF">2019-09-17T17:17:47Z</dcterms:created>
  <dcterms:modified xsi:type="dcterms:W3CDTF">2024-06-04T11:19:21Z</dcterms:modified>
</cp:coreProperties>
</file>